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58" r:id="rId3"/>
    <p:sldId id="273" r:id="rId4"/>
    <p:sldId id="274" r:id="rId5"/>
    <p:sldId id="275" r:id="rId6"/>
    <p:sldId id="278" r:id="rId7"/>
    <p:sldId id="277" r:id="rId8"/>
    <p:sldId id="361" r:id="rId9"/>
    <p:sldId id="353" r:id="rId10"/>
    <p:sldId id="356" r:id="rId11"/>
    <p:sldId id="354" r:id="rId12"/>
    <p:sldId id="355" r:id="rId13"/>
    <p:sldId id="357" r:id="rId14"/>
    <p:sldId id="276" r:id="rId15"/>
    <p:sldId id="289" r:id="rId16"/>
    <p:sldId id="315" r:id="rId17"/>
    <p:sldId id="316" r:id="rId18"/>
    <p:sldId id="317" r:id="rId19"/>
    <p:sldId id="321" r:id="rId20"/>
    <p:sldId id="322" r:id="rId21"/>
    <p:sldId id="352" r:id="rId22"/>
    <p:sldId id="266" r:id="rId23"/>
    <p:sldId id="290" r:id="rId24"/>
    <p:sldId id="291" r:id="rId25"/>
    <p:sldId id="295" r:id="rId26"/>
    <p:sldId id="297" r:id="rId27"/>
    <p:sldId id="296" r:id="rId28"/>
    <p:sldId id="301" r:id="rId29"/>
    <p:sldId id="298" r:id="rId30"/>
    <p:sldId id="318" r:id="rId31"/>
    <p:sldId id="299" r:id="rId32"/>
    <p:sldId id="300" r:id="rId33"/>
    <p:sldId id="304" r:id="rId34"/>
    <p:sldId id="267" r:id="rId35"/>
    <p:sldId id="293" r:id="rId36"/>
    <p:sldId id="324" r:id="rId37"/>
    <p:sldId id="323" r:id="rId38"/>
    <p:sldId id="325" r:id="rId39"/>
    <p:sldId id="326" r:id="rId40"/>
    <p:sldId id="329" r:id="rId41"/>
    <p:sldId id="328" r:id="rId42"/>
    <p:sldId id="327" r:id="rId43"/>
    <p:sldId id="268" r:id="rId44"/>
    <p:sldId id="337" r:id="rId45"/>
    <p:sldId id="333" r:id="rId46"/>
    <p:sldId id="336" r:id="rId47"/>
    <p:sldId id="334" r:id="rId48"/>
    <p:sldId id="335" r:id="rId49"/>
    <p:sldId id="338" r:id="rId50"/>
    <p:sldId id="339" r:id="rId51"/>
    <p:sldId id="340" r:id="rId52"/>
    <p:sldId id="341" r:id="rId53"/>
    <p:sldId id="272" r:id="rId54"/>
    <p:sldId id="261" r:id="rId55"/>
    <p:sldId id="302" r:id="rId56"/>
    <p:sldId id="342" r:id="rId57"/>
    <p:sldId id="303" r:id="rId58"/>
    <p:sldId id="270" r:id="rId59"/>
    <p:sldId id="320" r:id="rId60"/>
    <p:sldId id="319" r:id="rId61"/>
    <p:sldId id="305" r:id="rId62"/>
    <p:sldId id="360" r:id="rId63"/>
    <p:sldId id="313" r:id="rId64"/>
    <p:sldId id="306" r:id="rId65"/>
    <p:sldId id="262" r:id="rId66"/>
    <p:sldId id="307" r:id="rId67"/>
    <p:sldId id="308" r:id="rId68"/>
    <p:sldId id="257" r:id="rId69"/>
    <p:sldId id="265" r:id="rId70"/>
    <p:sldId id="260" r:id="rId71"/>
    <p:sldId id="258" r:id="rId72"/>
    <p:sldId id="309" r:id="rId73"/>
    <p:sldId id="311" r:id="rId74"/>
    <p:sldId id="344" r:id="rId75"/>
    <p:sldId id="347" r:id="rId76"/>
    <p:sldId id="345" r:id="rId77"/>
    <p:sldId id="346" r:id="rId78"/>
    <p:sldId id="349" r:id="rId79"/>
    <p:sldId id="348" r:id="rId80"/>
    <p:sldId id="350" r:id="rId81"/>
    <p:sldId id="314" r:id="rId82"/>
    <p:sldId id="351" r:id="rId83"/>
    <p:sldId id="259" r:id="rId84"/>
    <p:sldId id="312" r:id="rId85"/>
    <p:sldId id="310" r:id="rId86"/>
    <p:sldId id="279" r:id="rId87"/>
    <p:sldId id="271" r:id="rId88"/>
    <p:sldId id="280" r:id="rId89"/>
    <p:sldId id="281" r:id="rId90"/>
    <p:sldId id="282" r:id="rId91"/>
    <p:sldId id="359" r:id="rId9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BCD6-413B-4B8D-8516-1E3298BB112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4936-85C9-4993-9394-5633419EB80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BCD6-413B-4B8D-8516-1E3298BB112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4936-85C9-4993-9394-5633419EB80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BCD6-413B-4B8D-8516-1E3298BB112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4936-85C9-4993-9394-5633419EB80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BCD6-413B-4B8D-8516-1E3298BB112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4936-85C9-4993-9394-5633419EB80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BCD6-413B-4B8D-8516-1E3298BB112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4936-85C9-4993-9394-5633419EB80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BCD6-413B-4B8D-8516-1E3298BB112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4936-85C9-4993-9394-5633419EB80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BCD6-413B-4B8D-8516-1E3298BB112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4936-85C9-4993-9394-5633419EB80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BCD6-413B-4B8D-8516-1E3298BB112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4936-85C9-4993-9394-5633419EB80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BCD6-413B-4B8D-8516-1E3298BB112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4936-85C9-4993-9394-5633419EB80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BCD6-413B-4B8D-8516-1E3298BB112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4936-85C9-4993-9394-5633419EB80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BCD6-413B-4B8D-8516-1E3298BB112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C54936-85C9-4993-9394-5633419EB80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61BCD6-413B-4B8D-8516-1E3298BB1124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C54936-85C9-4993-9394-5633419EB80E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851648" cy="1828800"/>
          </a:xfrm>
        </p:spPr>
        <p:txBody>
          <a:bodyPr/>
          <a:lstStyle/>
          <a:p>
            <a:pPr algn="ctr"/>
            <a:r>
              <a:rPr lang="zh-TW" altLang="en-US" dirty="0" smtClean="0"/>
              <a:t>第七部分   四大五蘊</a:t>
            </a:r>
            <a:br>
              <a:rPr lang="zh-TW" altLang="en-US" dirty="0" smtClean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5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从前有一位月光童子，他在久远劫前曾经跟随「水天佛」修习「</a:t>
            </a:r>
            <a:r>
              <a:rPr lang="zh-TW" altLang="en-US" b="1" dirty="0" smtClean="0"/>
              <a:t>水观</a:t>
            </a:r>
            <a:r>
              <a:rPr lang="zh-TW" altLang="en-US" dirty="0" smtClean="0"/>
              <a:t>」，以进入正定三昧。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月光童子先</a:t>
            </a:r>
            <a:r>
              <a:rPr lang="zh-TW" altLang="en-US" b="1" dirty="0" smtClean="0"/>
              <a:t>观照自己身中的水性</a:t>
            </a:r>
            <a:r>
              <a:rPr lang="zh-TW" altLang="en-US" dirty="0" smtClean="0"/>
              <a:t>，从涕泪唾液，一直到津液精血、大小便利， 这些在身内循环往复的水，性质都是一样的。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然后知道了身体内部的水性与世界内外所有的水分，甚至香水大海等等都</a:t>
            </a:r>
            <a:r>
              <a:rPr lang="zh-TW" altLang="en-US" b="1" dirty="0" smtClean="0"/>
              <a:t>没有差别</a:t>
            </a:r>
            <a:r>
              <a:rPr lang="zh-TW" altLang="en-US" dirty="0" smtClean="0"/>
              <a:t>。逐渐地，月光童子成就了水观，能使身水融化为一，但还没有达到无身空性的最高境界。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543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r>
              <a:rPr lang="zh-TW" altLang="en-US" dirty="0" smtClean="0"/>
              <a:t>有一天，月光童子在室内安禅，他的小弟子从窗外探视，只看见室中遍满清水，其他什么都没看见。小弟子不知道是师父坐禅，就拿了一片瓦砾丢到室内的清水里，噗通一声，以游戏的心情看了一会儿就离开了。</a:t>
            </a:r>
          </a:p>
          <a:p>
            <a:endParaRPr lang="zh-TW" altLang="en-US" dirty="0"/>
          </a:p>
          <a:p>
            <a:r>
              <a:rPr lang="zh-TW" altLang="en-US" dirty="0" smtClean="0"/>
              <a:t>月光童子出定以后，觉得心里很痛，他想到：「我已经证得阿罗汉很久了，早就与病痛无缘，为什么今天忽然生出心痛这样的疾病，难道是我的修行退步了吗？」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正在疑虑的时候，小弟子来看他，说出了刚刚看见满室清水丢入瓦砾的事。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021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月光童子听了，对弟子说：「以后我入定的时候，如果你再看见满室清水，就立即开门走进水中，除去瓦砾。」后来他入定的时候，弟子果然又看见水，那片瓦砾还清晰宛然留在水里，弟子走进去把瓦砾取出，丢掉了。月光童子出定后，感觉到身心泰然，身心恢复如初。</a:t>
            </a:r>
          </a:p>
          <a:p>
            <a:endParaRPr lang="zh-TW" altLang="en-US" dirty="0"/>
          </a:p>
          <a:p>
            <a:r>
              <a:rPr lang="zh-TW" altLang="en-US" dirty="0" smtClean="0"/>
              <a:t>此后，月光童子跟随无数的佛学习，一直到遇见山海自在通王佛，才真正忘去身见，与十方界诸香水海，性合真空，无二无别。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因此他认为修行水观法门，是求得圆满无上正觉的第一妙法。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1164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zh-TW" altLang="en-US" dirty="0" smtClean="0"/>
              <a:t>这个故事出自</a:t>
            </a:r>
            <a:r>
              <a:rPr lang="en-US" altLang="zh-TW" dirty="0" smtClean="0"/>
              <a:t>《</a:t>
            </a:r>
            <a:r>
              <a:rPr lang="zh-TW" altLang="en-US" dirty="0" smtClean="0"/>
              <a:t>楞严经</a:t>
            </a:r>
            <a:r>
              <a:rPr lang="en-US" altLang="zh-TW" dirty="0" smtClean="0"/>
              <a:t>》</a:t>
            </a:r>
            <a:r>
              <a:rPr lang="zh-TW" altLang="en-US" dirty="0" smtClean="0"/>
              <a:t>卷五，原来是佛陀要二十五位修行的菩萨弟子报告自己修行的过程与方法，每一位都不相同，月光童子体悟体内的水性，与宇宙的水性一味，无二无别而成就的故事。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/>
              <a:t> 明白</a:t>
            </a:r>
            <a:r>
              <a:rPr lang="zh-TW" altLang="en-US" dirty="0" smtClean="0"/>
              <a:t>了这个宇宙元素互动交融的原理，不妨深思这人与人之间乃至与整个宇宙世界的关系，有着各具与互具的体性，所以别人所受的伤害，这地球有情众生所受的伤害，与山河大地一草一物所受的损害！正是我们自己的伤害</a:t>
            </a:r>
            <a:r>
              <a:rPr lang="en-US" altLang="zh-TW" dirty="0" smtClean="0"/>
              <a:t>!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976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五蕴观是什么？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b="1" dirty="0" smtClean="0"/>
              <a:t>《</a:t>
            </a:r>
            <a:r>
              <a:rPr lang="zh-TW" altLang="en-US" b="1" dirty="0" smtClean="0"/>
              <a:t>大乘广五蕴论</a:t>
            </a:r>
            <a:r>
              <a:rPr lang="en-US" altLang="zh-TW" b="1" dirty="0" smtClean="0"/>
              <a:t>》</a:t>
            </a:r>
            <a:r>
              <a:rPr lang="zh-TW" altLang="en-US" b="1" dirty="0" smtClean="0"/>
              <a:t>说：「蕴者，积聚义。」「五蕴」，是五类不同的元素，同类相聚，每一类都包括了很多的元素。</a:t>
            </a:r>
            <a:endParaRPr lang="en-US" altLang="zh-TW" b="1" dirty="0" smtClean="0"/>
          </a:p>
          <a:p>
            <a:endParaRPr lang="en-US" altLang="zh-TW" b="1" dirty="0"/>
          </a:p>
          <a:p>
            <a:r>
              <a:rPr lang="zh-TW" altLang="en-US" b="1" dirty="0" smtClean="0"/>
              <a:t>比方我们吃菜，不管什么菜，各式各样的菜，我们堆成一堆的话，就是「菜蕴」，就是「菜聚」。</a:t>
            </a:r>
            <a:endParaRPr lang="en-US" altLang="zh-TW" b="1" dirty="0" smtClean="0"/>
          </a:p>
          <a:p>
            <a:endParaRPr lang="en-US" altLang="zh-TW" b="1" dirty="0"/>
          </a:p>
          <a:p>
            <a:r>
              <a:rPr lang="zh-TW" altLang="en-US" dirty="0" smtClean="0"/>
              <a:t>分析成五种基本元素，即色蕴、受蕴、想蕴、行蕴和识蕴五者。又称五阴。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五蕴又称「五阴」，阴是「盖覆」、「遮蔽」的意思，意指众生因色、受、想、行、识五法遮蔽了我们本来的真如佛性，因而受无量劫生死轮回之苦。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920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佛经中曾说：五蕴像五个拔刀的贼，这正是使众生苦迫，而无法逃脱魔区的东西。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CN" dirty="0"/>
              <a:t>《</a:t>
            </a:r>
            <a:r>
              <a:rPr lang="zh-CN" altLang="en-US" dirty="0"/>
              <a:t>八大人觉经</a:t>
            </a:r>
            <a:r>
              <a:rPr lang="en-US" altLang="zh-CN" dirty="0"/>
              <a:t>》</a:t>
            </a:r>
            <a:r>
              <a:rPr lang="zh-CN" altLang="en-US" dirty="0"/>
              <a:t>上，给我们讲的四类魔事。第一</a:t>
            </a:r>
            <a:r>
              <a:rPr lang="zh-CN" altLang="en-US" dirty="0" smtClean="0"/>
              <a:t>类</a:t>
            </a:r>
            <a:r>
              <a:rPr lang="zh-TW" altLang="en-US" dirty="0" smtClean="0"/>
              <a:t>就讲这</a:t>
            </a:r>
            <a:r>
              <a:rPr lang="zh-CN" altLang="en-US" dirty="0" smtClean="0"/>
              <a:t>五</a:t>
            </a:r>
            <a:r>
              <a:rPr lang="zh-CN" altLang="en-US" dirty="0"/>
              <a:t>阴魔</a:t>
            </a:r>
            <a:r>
              <a:rPr lang="zh-CN" altLang="en-US" dirty="0" smtClean="0"/>
              <a:t>。五</a:t>
            </a:r>
            <a:r>
              <a:rPr lang="zh-CN" altLang="en-US" dirty="0"/>
              <a:t>阴魔的真正意思在哪里？五阴怎么会成魔？五阴是讲这个身，</a:t>
            </a:r>
            <a:r>
              <a:rPr lang="zh-CN" altLang="en-US" b="1" dirty="0"/>
              <a:t>肉身这个物质是色</a:t>
            </a:r>
            <a:r>
              <a:rPr lang="zh-CN" altLang="en-US" dirty="0"/>
              <a:t>，有情众生是</a:t>
            </a:r>
            <a:r>
              <a:rPr lang="zh-CN" altLang="en-US" b="1" dirty="0" smtClean="0"/>
              <a:t>心</a:t>
            </a:r>
            <a:r>
              <a:rPr lang="zh-TW" altLang="en-US" b="1" dirty="0" smtClean="0"/>
              <a:t>、</a:t>
            </a:r>
            <a:r>
              <a:rPr lang="zh-CN" altLang="en-US" b="1" dirty="0" smtClean="0"/>
              <a:t>色</a:t>
            </a:r>
            <a:r>
              <a:rPr lang="zh-CN" altLang="en-US" dirty="0"/>
              <a:t>和合而现的</a:t>
            </a:r>
            <a:r>
              <a:rPr lang="zh-CN" altLang="en-US" b="1" dirty="0"/>
              <a:t>相</a:t>
            </a:r>
            <a:r>
              <a:rPr lang="zh-CN" altLang="en-US" dirty="0"/>
              <a:t>；</a:t>
            </a:r>
            <a:r>
              <a:rPr lang="zh-CN" altLang="en-US" b="1" dirty="0"/>
              <a:t>心法</a:t>
            </a:r>
            <a:r>
              <a:rPr lang="zh-CN" altLang="en-US" dirty="0"/>
              <a:t>：</a:t>
            </a:r>
            <a:r>
              <a:rPr lang="zh-CN" altLang="en-US" b="1" dirty="0"/>
              <a:t>受、想、行、识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五</a:t>
            </a:r>
            <a:r>
              <a:rPr lang="zh-CN" altLang="en-US" dirty="0"/>
              <a:t>阴就是讲我们这个色身，心色和合这个东西。它怎么是魔</a:t>
            </a:r>
            <a:r>
              <a:rPr lang="zh-CN" altLang="en-US" dirty="0" smtClean="0"/>
              <a:t>？你</a:t>
            </a:r>
            <a:r>
              <a:rPr lang="zh-CN" altLang="en-US" dirty="0"/>
              <a:t>爱惜这个色身</a:t>
            </a:r>
            <a:r>
              <a:rPr lang="zh-CN" altLang="en-US" dirty="0" smtClean="0"/>
              <a:t>，</a:t>
            </a:r>
            <a:r>
              <a:rPr lang="zh-TW" altLang="en-US" dirty="0" smtClean="0"/>
              <a:t>执着这个色身</a:t>
            </a:r>
            <a:r>
              <a:rPr lang="zh-CN" altLang="en-US" dirty="0" smtClean="0"/>
              <a:t>这</a:t>
            </a:r>
            <a:r>
              <a:rPr lang="zh-CN" altLang="en-US" dirty="0"/>
              <a:t>就是魔。所以说五阴</a:t>
            </a:r>
            <a:r>
              <a:rPr lang="zh-CN" altLang="en-US" dirty="0" smtClean="0"/>
              <a:t>魔</a:t>
            </a:r>
            <a:r>
              <a:rPr lang="zh-TW" altLang="en-US" dirty="0" smtClean="0"/>
              <a:t>指的</a:t>
            </a:r>
            <a:r>
              <a:rPr lang="zh-CN" altLang="en-US" dirty="0" smtClean="0"/>
              <a:t>是</a:t>
            </a:r>
            <a:r>
              <a:rPr lang="zh-CN" altLang="en-US" b="1" dirty="0">
                <a:solidFill>
                  <a:srgbClr val="FF0000"/>
                </a:solidFill>
              </a:rPr>
              <a:t>自私自利</a:t>
            </a:r>
            <a:r>
              <a:rPr lang="zh-CN" altLang="en-US" dirty="0"/>
              <a:t>，念念都为这个色身着想，这个五阴就变成魔。</a:t>
            </a:r>
            <a:endParaRPr lang="en-US" altLang="zh-TW" dirty="0" smtClean="0"/>
          </a:p>
          <a:p>
            <a:endParaRPr lang="zh-TW" altLang="en-US" dirty="0"/>
          </a:p>
          <a:p>
            <a:endParaRPr lang="zh-TW" altLang="en-US" dirty="0"/>
          </a:p>
          <a:p>
            <a:r>
              <a:rPr lang="zh-TW" altLang="en-US" dirty="0" smtClean="0"/>
              <a:t>五蕴是构成宇宙万有的根本，宇宙万有都离不开“五蕴”，但它的真相却是</a:t>
            </a:r>
            <a:r>
              <a:rPr lang="zh-TW" altLang="en-US" b="1" dirty="0" smtClean="0"/>
              <a:t>无常、苦、空和无我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7115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杂阿含经第一四四：</a:t>
            </a:r>
          </a:p>
          <a:p>
            <a:endParaRPr lang="zh-TW" altLang="en-US" dirty="0"/>
          </a:p>
          <a:p>
            <a:r>
              <a:rPr lang="zh-TW" altLang="en-US" dirty="0" smtClean="0"/>
              <a:t>如是我闻：一时，佛住舍卫国祇树给孤独园。尔时、世尊告诸比丘：「色是苦，若色非是苦者，不应于色有病、有苦生；亦不欲令如是，亦不令不如是。以色是苦，以色是苦故，于色病生；亦得于色欲令如是，不令如是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受、想、行、识，亦复如是。比丘！色为常、无常耶」？比丘白佛：「无常，世尊」！「比丘！无常者，是苦不」？比丘白佛：「是苦，世尊」！「比丘！若无常、苦，是变易法，多闻圣弟子，宁于中见我，异我，相在不」？比丘白佛：「不也，世尊」！「受、想、行、识，亦复如是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5562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zh-TW" altLang="en-US" dirty="0" smtClean="0"/>
              <a:t>是故比丘！诸所有色，若过去、若未来、若现在，若内、若外，若麤、若细，若好、若丑，若远、若近，彼一切非我，不异我，不相在，如实观察。受、想、行、识，亦复如是。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多闻圣弟子于色得解脱，于受、想、行、识得解脱，我说彼解脱生老病死、忧悲恼苦，纯大苦聚」。佛说此经已，诸比丘闻佛所说，欢喜奉行。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633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zh-TW" altLang="en-US" dirty="0" smtClean="0"/>
              <a:t>在上面的经文看到了，佛陀世尊教育弟子要认识「色是苦」，苦在哪里？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「色」不是永久存在的，会变异、会消灭，有「四相生灭」</a:t>
            </a:r>
            <a:r>
              <a:rPr lang="en-US" altLang="zh-TW" dirty="0" smtClean="0"/>
              <a:t>——</a:t>
            </a:r>
            <a:r>
              <a:rPr lang="zh-TW" altLang="en-US" dirty="0" smtClean="0"/>
              <a:t>世界有成住坏空，人有生老病死，万世万物均有生住异灭等等；而在这些变异当中，期盼他不要改变，是「渺不可得」，所以「无常是苦」。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0430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340768"/>
            <a:ext cx="6192688" cy="4392488"/>
          </a:xfrm>
        </p:spPr>
      </p:pic>
    </p:spTree>
    <p:extLst>
      <p:ext uri="{BB962C8B-B14F-4D97-AF65-F5344CB8AC3E}">
        <p14:creationId xmlns:p14="http://schemas.microsoft.com/office/powerpoint/2010/main" val="154316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71800" y="5589240"/>
            <a:ext cx="4161656" cy="1429072"/>
          </a:xfrm>
        </p:spPr>
        <p:txBody>
          <a:bodyPr>
            <a:no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祈请金刚上师带安来</a:t>
            </a:r>
            <a:br>
              <a:rPr lang="zh-CN" altLang="en-US" sz="2800" dirty="0">
                <a:solidFill>
                  <a:srgbClr val="FF0000"/>
                </a:solidFill>
              </a:rPr>
            </a:br>
            <a:r>
              <a:rPr lang="zh-CN" altLang="en-US" sz="2800" dirty="0">
                <a:solidFill>
                  <a:srgbClr val="FF0000"/>
                </a:solidFill>
              </a:rPr>
              <a:t>顶礼金刚上师带安来</a:t>
            </a:r>
            <a:br>
              <a:rPr lang="zh-CN" altLang="en-US" sz="2800" dirty="0">
                <a:solidFill>
                  <a:srgbClr val="FF0000"/>
                </a:solidFill>
              </a:rPr>
            </a:br>
            <a:r>
              <a:rPr lang="zh-CN" altLang="en-US" sz="2800" dirty="0">
                <a:solidFill>
                  <a:srgbClr val="FF0000"/>
                </a:solidFill>
              </a:rPr>
              <a:t>皈依金刚上师带安来</a:t>
            </a:r>
            <a:br>
              <a:rPr lang="zh-CN" altLang="en-US" sz="2800" dirty="0">
                <a:solidFill>
                  <a:srgbClr val="FF0000"/>
                </a:solidFill>
              </a:rPr>
            </a:br>
            <a:endParaRPr lang="zh-TW" altLang="en-US" sz="2800" dirty="0">
              <a:solidFill>
                <a:srgbClr val="FF0000"/>
              </a:solidFill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836712"/>
            <a:ext cx="4464496" cy="4389437"/>
          </a:xfrm>
        </p:spPr>
      </p:pic>
    </p:spTree>
    <p:extLst>
      <p:ext uri="{BB962C8B-B14F-4D97-AF65-F5344CB8AC3E}">
        <p14:creationId xmlns:p14="http://schemas.microsoft.com/office/powerpoint/2010/main" val="32311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268760"/>
            <a:ext cx="6264696" cy="5271865"/>
          </a:xfrm>
        </p:spPr>
      </p:pic>
    </p:spTree>
    <p:extLst>
      <p:ext uri="{BB962C8B-B14F-4D97-AF65-F5344CB8AC3E}">
        <p14:creationId xmlns:p14="http://schemas.microsoft.com/office/powerpoint/2010/main" val="10603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340768"/>
            <a:ext cx="8579296" cy="4911824"/>
          </a:xfrm>
        </p:spPr>
        <p:txBody>
          <a:bodyPr/>
          <a:lstStyle/>
          <a:p>
            <a:r>
              <a:rPr lang="zh-TW" altLang="en-US" dirty="0" smtClean="0"/>
              <a:t>见色心迷惑，不惟观无常，愚以为美善，安知其非真。</a:t>
            </a:r>
            <a:endParaRPr lang="en-US" altLang="zh-TW" dirty="0" smtClean="0"/>
          </a:p>
          <a:p>
            <a:endParaRPr lang="zh-TW" altLang="en-US" dirty="0"/>
          </a:p>
          <a:p>
            <a:r>
              <a:rPr lang="zh-TW" altLang="en-US" dirty="0" smtClean="0"/>
              <a:t>以淫乐自裹，譬如蚕作茧，智者能断弃，不眄除众苦。</a:t>
            </a:r>
            <a:endParaRPr lang="en-US" altLang="zh-TW" dirty="0" smtClean="0"/>
          </a:p>
          <a:p>
            <a:endParaRPr lang="zh-TW" altLang="en-US" dirty="0"/>
          </a:p>
          <a:p>
            <a:r>
              <a:rPr lang="zh-TW" altLang="en-US" dirty="0" smtClean="0"/>
              <a:t>心念放逸者，见淫以为净，恩爱意盛增，从是造牢狱。</a:t>
            </a:r>
            <a:endParaRPr lang="en-US" altLang="zh-TW" dirty="0" smtClean="0"/>
          </a:p>
          <a:p>
            <a:endParaRPr lang="zh-TW" altLang="en-US" dirty="0"/>
          </a:p>
          <a:p>
            <a:r>
              <a:rPr lang="zh-TW" altLang="en-US" dirty="0" smtClean="0"/>
              <a:t>觉意灭淫者，常念欲不净，从是出邪狱，能断老死患。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406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什么是色蕴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89120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r>
              <a:rPr lang="zh-TW" altLang="en-US" dirty="0" smtClean="0"/>
              <a:t>色蕴，「质碍」的意思，凡是有形体、有障碍的，都称为色，是由地、水、火、风等四大所积聚而成。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人类的肉体，以及世间的山河大地、器皿房屋等，都是属于色的范围。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依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大毘婆沙论</a:t>
            </a:r>
            <a:r>
              <a:rPr lang="en-US" altLang="zh-TW" dirty="0" smtClean="0"/>
              <a:t>》</a:t>
            </a:r>
            <a:r>
              <a:rPr lang="zh-TW" altLang="en-US" dirty="0" smtClean="0"/>
              <a:t>的说法，色可分为三种：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38668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r>
              <a:rPr lang="en-US" altLang="zh-TW" dirty="0"/>
              <a:t>1</a:t>
            </a:r>
            <a:r>
              <a:rPr lang="en-US" altLang="zh-TW" dirty="0" smtClean="0"/>
              <a:t>.</a:t>
            </a:r>
            <a:r>
              <a:rPr lang="zh-TW" altLang="en-US" b="1" dirty="0" smtClean="0">
                <a:solidFill>
                  <a:srgbClr val="FF0000"/>
                </a:solidFill>
              </a:rPr>
              <a:t>可见有对色</a:t>
            </a:r>
            <a:r>
              <a:rPr lang="zh-TW" altLang="en-US" dirty="0" smtClean="0"/>
              <a:t>：如颜色方面的青黄赤白等显色；形状方面的长短方圆等形色；动作方面的屈伸坐卧等表色，这些都是有形质，都是眼睛看得到的，因此称之为可见有对色。</a:t>
            </a:r>
          </a:p>
          <a:p>
            <a:endParaRPr lang="zh-TW" altLang="en-US" dirty="0"/>
          </a:p>
          <a:p>
            <a:r>
              <a:rPr lang="en-US" altLang="zh-TW" dirty="0" smtClean="0"/>
              <a:t>2.</a:t>
            </a:r>
            <a:r>
              <a:rPr lang="zh-TW" altLang="en-US" b="1" dirty="0" smtClean="0">
                <a:solidFill>
                  <a:srgbClr val="FF0000"/>
                </a:solidFill>
              </a:rPr>
              <a:t>不可见有对色</a:t>
            </a:r>
            <a:r>
              <a:rPr lang="zh-TW" altLang="en-US" dirty="0" smtClean="0"/>
              <a:t>：譬如声、香、味，虽然不能以眼见，然而可用耳、鼻、舌接受，因此称为不可见有对色。</a:t>
            </a:r>
          </a:p>
          <a:p>
            <a:endParaRPr lang="zh-TW" altLang="en-US" dirty="0"/>
          </a:p>
          <a:p>
            <a:r>
              <a:rPr lang="en-US" altLang="zh-TW" dirty="0" smtClean="0"/>
              <a:t>3.</a:t>
            </a:r>
            <a:r>
              <a:rPr lang="zh-TW" altLang="en-US" b="1" dirty="0" smtClean="0">
                <a:solidFill>
                  <a:srgbClr val="FF0000"/>
                </a:solidFill>
              </a:rPr>
              <a:t>不可见无可对色</a:t>
            </a:r>
            <a:r>
              <a:rPr lang="zh-TW" altLang="en-US" dirty="0" smtClean="0"/>
              <a:t>：</a:t>
            </a:r>
            <a:r>
              <a:rPr lang="zh-TW" altLang="en-US" dirty="0"/>
              <a:t>又</a:t>
            </a:r>
            <a:r>
              <a:rPr lang="zh-TW" altLang="en-US" dirty="0" smtClean="0"/>
              <a:t>名</a:t>
            </a:r>
            <a:r>
              <a:rPr lang="zh-TW" altLang="en-US" b="1" dirty="0" smtClean="0">
                <a:solidFill>
                  <a:srgbClr val="FF0000"/>
                </a:solidFill>
              </a:rPr>
              <a:t>无表色</a:t>
            </a:r>
            <a:r>
              <a:rPr lang="zh-TW" altLang="en-US" dirty="0" smtClean="0"/>
              <a:t>，即指第六法尘，既不可以眼见，又不可以耳鼻舌接触，因此称之为不可见无可对色。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3894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「无表色」是存在人们内心的外境印象，只可由自己内心感觉到，他人感觉不到，因它只是物质的印象，同时只存在个人主观的心中。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与某人见面时，觉得其人「威仪具足、气质优雅柔美」</a:t>
            </a:r>
            <a:r>
              <a:rPr lang="zh-TW" altLang="en-US" dirty="0"/>
              <a:t>，</a:t>
            </a:r>
            <a:r>
              <a:rPr lang="zh-TW" altLang="en-US" dirty="0" smtClean="0"/>
              <a:t>或「举止粗鲁、令人讨厌」等，此「姿态神韵」等称为「无表色」。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9275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zh-TW" altLang="en-US" dirty="0" smtClean="0"/>
              <a:t>世尊说：比丘！所有色，若过去、若未来、若现在，若内、若外，若麤、若细，若胜、若劣，若近、若远，如是总摄为一色蕴。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4010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相续的色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r>
              <a:rPr lang="zh-TW" altLang="en-US" dirty="0" smtClean="0"/>
              <a:t>相续（梵语：</a:t>
            </a:r>
            <a:r>
              <a:rPr lang="en-US" altLang="zh-TW" dirty="0" err="1" smtClean="0"/>
              <a:t>saṃtati</a:t>
            </a:r>
            <a:r>
              <a:rPr lang="en-US" altLang="zh-TW" dirty="0"/>
              <a:t>, </a:t>
            </a:r>
            <a:r>
              <a:rPr lang="zh-TW" altLang="en-US" dirty="0" smtClean="0"/>
              <a:t>巴利语：</a:t>
            </a:r>
            <a:r>
              <a:rPr lang="en-US" altLang="zh-TW" dirty="0" err="1" smtClean="0"/>
              <a:t>santati</a:t>
            </a:r>
            <a:r>
              <a:rPr lang="zh-TW" altLang="en-US" dirty="0" smtClean="0"/>
              <a:t>），是佛教术语，义为有为法前因后果连续不绝，因为世间的有为法是前后相续的，因为执着分别所以就分成三类－－过去、现在、未来。色法也是相续而来的，有现在虽然看不到，但曾经有过的过去色；还没有生，未来要生起来的未来的色；现在正在显现的，叫现在色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 smtClean="0"/>
              <a:t>将色分成过去、现在、未来这三类，所以说色有过去色、未来色、现在色。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48434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品类的色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「若内、若外」，可以做两种解释。比方我们人这个身体，叫内色；是指眼、耳、鼻、舌、身，  称为五根，也就是我们所赖以生活 的根身。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外色：是指色，声，香，味，触五境，也就是一切外在的环境，包括了山河大地等等。</a:t>
            </a:r>
          </a:p>
          <a:p>
            <a:endParaRPr lang="zh-TW" altLang="en-US" dirty="0"/>
          </a:p>
          <a:p>
            <a:r>
              <a:rPr lang="zh-TW" altLang="en-US" dirty="0" smtClean="0"/>
              <a:t>也可缩小范围，就在我们这个人身上讲。比方外表我们眼睛看得到的，在我们表面上的，这个是外色；在我们里面的血液循环、胃液在消化、代谢，里面这些东西，叫内色。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9282054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趣处的色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zh-TW" altLang="en-US" dirty="0" smtClean="0"/>
              <a:t>佛法之中，说我们生死轮回、流转生死，在那里轮回呢？</a:t>
            </a:r>
            <a:endParaRPr lang="en-US" altLang="zh-TW" dirty="0" smtClean="0"/>
          </a:p>
          <a:p>
            <a:r>
              <a:rPr lang="zh-TW" altLang="en-US" dirty="0" smtClean="0"/>
              <a:t>在三界六趣。六趣是众生由业因之差别而趣向之处，</a:t>
            </a:r>
            <a:endParaRPr lang="zh-TW" altLang="en-US" dirty="0"/>
          </a:p>
          <a:p>
            <a:pPr marL="0" indent="0">
              <a:buNone/>
            </a:pPr>
            <a:r>
              <a:rPr lang="zh-TW" altLang="en-US" dirty="0" smtClean="0"/>
              <a:t>    或者在天上的天趣；人间，是人趣；饿鬼，是鬼趣；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畜生，是畜生趣，这畜生趣范围很大，天上飞的鸟，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鱼、虫等都包括在内；另外一种是地狱，就是地狱趣。 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加个阿修罗是六趣。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色法有胜的、有劣的，有麤的、有细的，就是</a:t>
            </a:r>
            <a:r>
              <a:rPr lang="zh-TW" altLang="en-US" dirty="0"/>
              <a:t>指生在</a:t>
            </a:r>
            <a:r>
              <a:rPr lang="zh-TW" altLang="en-US" dirty="0" smtClean="0"/>
              <a:t>生死六趣当中，这个色有麤、有细，有胜、有劣。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81052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六趣众生都有色，但这里面很有差别，有麤的色、有细的色，有殊胜、很好的色，有不太好的劣色。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像我们人间的色是很麤的，生在天上的色比较细微，特别是生到色界天上的色，细微得很。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经上曾经讲过一件事情，一位佛弟子，随佛听法、修行禅定，后来死了，生到色界天。他想一想，我怎么能够生到色界天来呢？都是因为佛的慈悲，我听佛说法，佛指导我修行，我要去感谢佛。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5378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082384"/>
          </a:xfrm>
        </p:spPr>
        <p:txBody>
          <a:bodyPr/>
          <a:lstStyle/>
          <a:p>
            <a:pPr algn="ctr"/>
            <a:r>
              <a:rPr lang="zh-TW" altLang="en-US" dirty="0" smtClean="0"/>
              <a:t>蕴处界三处观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2784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宇宙的现象从佛法观察是</a:t>
            </a:r>
            <a:r>
              <a:rPr lang="zh-TW" altLang="en-US" b="1" dirty="0" smtClean="0"/>
              <a:t>流转</a:t>
            </a:r>
            <a:r>
              <a:rPr lang="zh-TW" altLang="en-US" dirty="0" smtClean="0"/>
              <a:t>、</a:t>
            </a:r>
            <a:r>
              <a:rPr lang="zh-TW" altLang="en-US" b="1" dirty="0" smtClean="0"/>
              <a:t>相续</a:t>
            </a:r>
            <a:r>
              <a:rPr lang="zh-TW" altLang="en-US" dirty="0" smtClean="0"/>
              <a:t>的，宇宙是以</a:t>
            </a:r>
            <a:r>
              <a:rPr lang="zh-TW" altLang="en-US" b="1" dirty="0" smtClean="0"/>
              <a:t>动态</a:t>
            </a:r>
            <a:r>
              <a:rPr lang="zh-TW" altLang="en-US" dirty="0" smtClean="0"/>
              <a:t>而非静止或孤立的分析，佛法观察宇宙实相，常用</a:t>
            </a:r>
            <a:r>
              <a:rPr lang="zh-TW" altLang="en-US" b="1" dirty="0" smtClean="0"/>
              <a:t>五蕴观</a:t>
            </a:r>
            <a:r>
              <a:rPr lang="zh-TW" altLang="en-US" dirty="0" smtClean="0"/>
              <a:t>，</a:t>
            </a:r>
            <a:r>
              <a:rPr lang="zh-TW" altLang="en-US" b="1" dirty="0" smtClean="0"/>
              <a:t>六处观</a:t>
            </a:r>
            <a:r>
              <a:rPr lang="zh-TW" altLang="en-US" dirty="0" smtClean="0"/>
              <a:t>，</a:t>
            </a:r>
            <a:r>
              <a:rPr lang="zh-TW" altLang="en-US" b="1" dirty="0" smtClean="0"/>
              <a:t>六界观这三科</a:t>
            </a:r>
            <a:r>
              <a:rPr lang="zh-TW" altLang="en-US" dirty="0" smtClean="0"/>
              <a:t>的分类法，要求佛教僧众从这三方面来观察世界宇宙实相，旨在</a:t>
            </a:r>
            <a:r>
              <a:rPr lang="zh-TW" altLang="en-US" dirty="0"/>
              <a:t>破除</a:t>
            </a:r>
            <a:r>
              <a:rPr lang="zh-TW" altLang="en-US" b="1" dirty="0" smtClean="0"/>
              <a:t>我执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释迦牟尼佛说法时，以五蕴、十二处和十八界等三种，广略不同的说法，来解说一切</a:t>
            </a:r>
            <a:r>
              <a:rPr lang="zh-TW" altLang="en-US" dirty="0"/>
              <a:t>法。</a:t>
            </a:r>
          </a:p>
          <a:p>
            <a:endParaRPr lang="zh-TW" altLang="en-US" dirty="0"/>
          </a:p>
          <a:p>
            <a:endParaRPr lang="en-US" altLang="zh-TW" dirty="0"/>
          </a:p>
          <a:p>
            <a:r>
              <a:rPr lang="en-US" altLang="zh-TW" dirty="0" smtClean="0"/>
              <a:t>《</a:t>
            </a:r>
            <a:r>
              <a:rPr lang="zh-TW" altLang="en-US" dirty="0" smtClean="0"/>
              <a:t>阿毘达磨大毘婆沙论</a:t>
            </a:r>
            <a:r>
              <a:rPr lang="en-US" altLang="zh-TW" dirty="0" smtClean="0"/>
              <a:t>》</a:t>
            </a:r>
            <a:r>
              <a:rPr lang="zh-TW" altLang="en-US" dirty="0" smtClean="0"/>
              <a:t>卷七十一：「问：佛为何等所化有情，说蕴处界，广略三法？答：佛随所化所愚而说。谓愚于界者，为说十八界，若愚于处者，为说十二处。若愚于蕴者，为说五蕴。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4495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528392"/>
          </a:xfrm>
        </p:spPr>
        <p:txBody>
          <a:bodyPr/>
          <a:lstStyle/>
          <a:p>
            <a:r>
              <a:rPr lang="zh-TW" altLang="en-US" dirty="0" smtClean="0"/>
              <a:t>他就从色界天下来，到祇树给孤独园来见佛。来了以后，因为他的身体很微妙很微细，细得站不住，像个影子一样的，佛就叫他现起欲界的色。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他一现欲界的色，这才像我们普通人的样子，向佛礼拜。可见色界天的色很微细，我们这个色是很麤的，这是讲「麤」和「细」。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1648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差别的色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zh-TW" altLang="en-US" dirty="0" smtClean="0"/>
              <a:t>「若胜、若劣」，以欲界来说，我们人类的色不太好，但如果在地狱里，那个色还更坏、更差。假使拿我们人间的色来比欲界天的色，欲界天的色比我们好多了。拿色界天来比的话，初禅天比欲界天好，二禅天比初禅天还要好，一步一步好，所以叫「若胜、若劣」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「若近、若远」，远可以说是山河大地，近是靠近身边的事情。从我们这个生命外面的，再说到里面的。这都是约色有远有近的这种差别。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130796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 smtClean="0"/>
              <a:t>所以，佛在经上这样讲，在这积聚当中，有曰相续来说若过去、若未来、若现在；以品类来说若内、若外；以趣处来说若麤、若细，若胜、若劣；以差别来说若近、若远。</a:t>
            </a:r>
            <a:endParaRPr lang="en-US" altLang="zh-TW" dirty="0" smtClean="0"/>
          </a:p>
          <a:p>
            <a:endParaRPr lang="zh-TW" altLang="en-US" dirty="0"/>
          </a:p>
          <a:p>
            <a:r>
              <a:rPr lang="en-US" altLang="zh-TW" dirty="0" smtClean="0"/>
              <a:t>《</a:t>
            </a:r>
            <a:r>
              <a:rPr lang="zh-TW" altLang="en-US" dirty="0" smtClean="0"/>
              <a:t>维摩经</a:t>
            </a:r>
            <a:r>
              <a:rPr lang="en-US" altLang="zh-TW" dirty="0" smtClean="0"/>
              <a:t>》</a:t>
            </a:r>
            <a:r>
              <a:rPr lang="zh-TW" altLang="en-US" dirty="0" smtClean="0"/>
              <a:t>说：“四大合故，假名为身；四大无主，身亦无我。”色，从四大和合而有；受、想、行、识，由妄想分别而生，究竟皆无实体。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43226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zh-TW" altLang="en-US" dirty="0" smtClean="0"/>
              <a:t>就物质方面来说，色蕴是四大假合而有，本无实性。就精神方面来说，受想行识等四蕴都是对境而生。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所对的色蕴既非实有，能对的四蕴自然也是假合之相，因此，心物二法，当体皆空。所以「五蕴非有」，可说是佛教</a:t>
            </a:r>
            <a:r>
              <a:rPr lang="zh-TW" altLang="en-US" b="1" dirty="0" smtClean="0">
                <a:solidFill>
                  <a:srgbClr val="FF0000"/>
                </a:solidFill>
              </a:rPr>
              <a:t>「无我观」</a:t>
            </a:r>
            <a:r>
              <a:rPr lang="zh-TW" altLang="en-US" dirty="0" smtClean="0"/>
              <a:t>的具体表现。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81819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什么是受蕴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「受」</a:t>
            </a:r>
            <a:r>
              <a:rPr lang="zh-TW" altLang="en-US" dirty="0" smtClean="0"/>
              <a:t>即</a:t>
            </a:r>
            <a:r>
              <a:rPr lang="zh-TW" altLang="en-US" b="1" dirty="0" smtClean="0"/>
              <a:t>领取纳受</a:t>
            </a:r>
            <a:r>
              <a:rPr lang="zh-TW" altLang="en-US" dirty="0" smtClean="0"/>
              <a:t>之意，也就是对于顺境与逆境的领纳感受，它可以分为身受和心受两种。</a:t>
            </a:r>
            <a:endParaRPr lang="en-US" altLang="zh-TW" dirty="0" smtClean="0"/>
          </a:p>
          <a:p>
            <a:endParaRPr lang="zh-TW" altLang="en-US" dirty="0"/>
          </a:p>
          <a:p>
            <a:r>
              <a:rPr lang="zh-TW" altLang="en-US" dirty="0" smtClean="0"/>
              <a:t>身受：是由五根和五蕴引起，它有苦、乐、舍三种感受；心受：由意根所引起，有忧、喜两种感受。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《</a:t>
            </a:r>
            <a:r>
              <a:rPr lang="zh-TW" altLang="en-US" dirty="0" smtClean="0"/>
              <a:t>识论</a:t>
            </a:r>
            <a:r>
              <a:rPr lang="en-US" altLang="zh-TW" dirty="0" smtClean="0"/>
              <a:t>》</a:t>
            </a:r>
            <a:r>
              <a:rPr lang="zh-TW" altLang="en-US" dirty="0" smtClean="0"/>
              <a:t>中称受：「起爱为业」，是说受对苦乐等的领纳，有起欲爱的作用。如对于乐受之境，未得，即生贪欲，希望能得到；已得，亦生贪欲，希望不要失去，此是依苦乐之受而生起的，所以说受有起爱的作用。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42982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lnSpcReduction="10000"/>
          </a:bodyPr>
          <a:lstStyle/>
          <a:p>
            <a:r>
              <a:rPr lang="en-US" altLang="zh-TW" dirty="0"/>
              <a:t>1.</a:t>
            </a:r>
            <a:r>
              <a:rPr lang="zh-TW" altLang="en-US" dirty="0" smtClean="0">
                <a:solidFill>
                  <a:srgbClr val="FF0000"/>
                </a:solidFill>
              </a:rPr>
              <a:t>身受</a:t>
            </a:r>
            <a:r>
              <a:rPr lang="zh-TW" altLang="en-US" dirty="0" smtClean="0"/>
              <a:t>：眼、耳、鼻、舌、身等五根对境所生的感觉，可分为苦受、乐受、不苦不乐受。受顺境而起的叫乐受，乐受易起贪心；受逆境而起的是苦受，苦受易起瞋心；受非顺非逆境而起的是不苦不乐受，不苦不乐受则起痴心。</a:t>
            </a:r>
          </a:p>
          <a:p>
            <a:endParaRPr lang="zh-TW" altLang="en-US" dirty="0"/>
          </a:p>
          <a:p>
            <a:r>
              <a:rPr lang="en-US" altLang="zh-TW" dirty="0" smtClean="0"/>
              <a:t>2.</a:t>
            </a:r>
            <a:r>
              <a:rPr lang="zh-TW" altLang="en-US" dirty="0">
                <a:solidFill>
                  <a:srgbClr val="FF0000"/>
                </a:solidFill>
              </a:rPr>
              <a:t>心</a:t>
            </a:r>
            <a:r>
              <a:rPr lang="zh-TW" altLang="en-US" dirty="0" smtClean="0">
                <a:solidFill>
                  <a:srgbClr val="FF0000"/>
                </a:solidFill>
              </a:rPr>
              <a:t>受</a:t>
            </a:r>
            <a:r>
              <a:rPr lang="zh-TW" altLang="en-US" dirty="0" smtClean="0"/>
              <a:t>：意识对境所生的情绪。意识领纳顺境所起的感受称为喜受，意识领纳逆境所起的感受叫做忧受。</a:t>
            </a:r>
          </a:p>
          <a:p>
            <a:endParaRPr lang="zh-TW" altLang="en-US" dirty="0"/>
          </a:p>
          <a:p>
            <a:r>
              <a:rPr lang="zh-TW" altLang="en-US" dirty="0" smtClean="0"/>
              <a:t>苦乐二受的感觉较弱，忧喜二受的感觉较强，但是身、心二受也有连带关系，譬如：身受热袭，则感心烦；凉风吹拂，则感愉悦，因此身心的感受可互相为用。总而言之，凡身、心的一切感受，都可称为受蕴。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72428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87888"/>
          </a:xfrm>
        </p:spPr>
        <p:txBody>
          <a:bodyPr/>
          <a:lstStyle/>
          <a:p>
            <a:r>
              <a:rPr lang="zh-CN" altLang="en-US" dirty="0"/>
              <a:t>有一次，佛陀在摩揭陀国首都王舍城北郊的迦兰陀竹园，告诉比丘们说：“比丘们！一般人有乐的感受、苦的感受、不苦不乐的感受，有修有证的圣弟子，也有乐的感受、苦的感受、不苦不乐的感受，他们之间，有什么明显的差别呢？”</a:t>
            </a:r>
          </a:p>
          <a:p>
            <a:endParaRPr lang="zh-CN" altLang="en-US" dirty="0"/>
          </a:p>
          <a:p>
            <a:r>
              <a:rPr lang="zh-CN" altLang="en-US" dirty="0"/>
              <a:t>“世尊！您的教说，是我们学习正法的根源，也是我们学习正法的向导与依靠，请世尊为我们解说，让我们遵循您的教导来实践吧！”比丘们请求道。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17793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415880"/>
          </a:xfrm>
        </p:spPr>
        <p:txBody>
          <a:bodyPr/>
          <a:lstStyle/>
          <a:p>
            <a:r>
              <a:rPr lang="zh-CN" altLang="en-US" dirty="0"/>
              <a:t>“比丘们！一般人遇到生理上的各种苦痛，甚至于有致命之虞时，心里禁不住地生起悲伤忧愁、痛苦怨叹，继而愤怒迷乱而失去理智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这</a:t>
            </a:r>
            <a:r>
              <a:rPr lang="zh-CN" altLang="en-US" dirty="0"/>
              <a:t>时，有两种感受会交相增长蔓延，那就是‘身受’与‘心受’。这种情形，就像有人中了一支毒箭，接着马上又中了第二支，成了苦上加苦的双重痛苦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65287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zh-CN" altLang="en-US" dirty="0"/>
              <a:t>怎么会这样呢？那是因为一般人的无知，让他们欢乐时，就纵情享乐，成了欲贪烦恼的奴隶而不自知；痛苦时，则生气不悦，成了瞋恚烦恼的奴隶而不自知；在不苦不乐时，则浑沌</a:t>
            </a:r>
            <a:r>
              <a:rPr lang="zh-CN" altLang="en-US" dirty="0" smtClean="0"/>
              <a:t>不明</a:t>
            </a:r>
            <a:r>
              <a:rPr lang="en-US" altLang="zh-CN" dirty="0" smtClean="0"/>
              <a:t>—</a:t>
            </a:r>
          </a:p>
          <a:p>
            <a:endParaRPr lang="en-US" altLang="zh-CN" dirty="0"/>
          </a:p>
          <a:p>
            <a:r>
              <a:rPr lang="zh-CN" altLang="en-US" dirty="0" smtClean="0"/>
              <a:t>对</a:t>
            </a:r>
            <a:r>
              <a:rPr lang="zh-CN" altLang="en-US" dirty="0"/>
              <a:t>苦、乐两种感受的生成原因、消失变化、余味黏着、终是祸患、必须舍离等，没有真切如实的证知，成了愚痴烦恼的奴隶而不自知。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77634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这样，当他快乐时，就被快乐所牵绊；痛苦时，就被痛苦所牵绊；连不苦不乐时，也被不苦不乐牵绊着，这就是深陷贪、瞋、痴；为生老病死、忧悲恼苦所牵绊的一般人。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4901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 lnSpcReduction="10000"/>
          </a:bodyPr>
          <a:lstStyle/>
          <a:p>
            <a:r>
              <a:rPr lang="zh-TW" altLang="en-US" b="1" dirty="0" smtClean="0"/>
              <a:t>摩诃般若波罗蜜多心经</a:t>
            </a:r>
            <a:endParaRPr lang="en-US" altLang="zh-TW" b="1" dirty="0" smtClean="0"/>
          </a:p>
          <a:p>
            <a:r>
              <a:rPr lang="zh-TW" altLang="en-US" dirty="0" smtClean="0"/>
              <a:t>玄奘法师译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心经</a:t>
            </a:r>
            <a:r>
              <a:rPr lang="en-US" altLang="zh-TW" dirty="0" smtClean="0"/>
              <a:t>》</a:t>
            </a:r>
            <a:r>
              <a:rPr lang="zh-TW" altLang="en-US" dirty="0" smtClean="0"/>
              <a:t>经文，与五蕴、十二处、十八界等三科相关的有：</a:t>
            </a:r>
          </a:p>
          <a:p>
            <a:endParaRPr lang="zh-TW" altLang="en-US" dirty="0"/>
          </a:p>
          <a:p>
            <a:r>
              <a:rPr lang="zh-TW" altLang="en-US" dirty="0" smtClean="0"/>
              <a:t>「观自在菩萨，行深般若波罗蜜多时，照见</a:t>
            </a:r>
            <a:r>
              <a:rPr lang="zh-TW" altLang="en-US" b="1" dirty="0" smtClean="0"/>
              <a:t>五蕴皆</a:t>
            </a:r>
            <a:r>
              <a:rPr lang="zh-TW" altLang="en-US" dirty="0" smtClean="0"/>
              <a:t>空</a:t>
            </a:r>
            <a:r>
              <a:rPr lang="zh-TW" altLang="en-US" dirty="0"/>
              <a:t>，度一切苦厄。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」（五蕴）</a:t>
            </a:r>
            <a:endParaRPr lang="en-US" altLang="zh-TW" dirty="0" smtClean="0"/>
          </a:p>
          <a:p>
            <a:endParaRPr lang="zh-TW" altLang="en-US" dirty="0"/>
          </a:p>
          <a:p>
            <a:r>
              <a:rPr lang="zh-TW" altLang="en-US" dirty="0"/>
              <a:t>「</a:t>
            </a:r>
            <a:r>
              <a:rPr lang="zh-TW" altLang="en-US" b="1" dirty="0" smtClean="0"/>
              <a:t>色</a:t>
            </a:r>
            <a:r>
              <a:rPr lang="zh-TW" altLang="en-US" dirty="0" smtClean="0"/>
              <a:t>不异空，空不异色；色即是空，空即是色。</a:t>
            </a:r>
            <a:r>
              <a:rPr lang="zh-TW" altLang="en-US" b="1" dirty="0" smtClean="0"/>
              <a:t>受、想、行、识，</a:t>
            </a:r>
            <a:r>
              <a:rPr lang="zh-TW" altLang="en-US" dirty="0" smtClean="0"/>
              <a:t>亦复如是。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」（五蕴）</a:t>
            </a:r>
            <a:endParaRPr lang="en-US" altLang="zh-TW" dirty="0" smtClean="0"/>
          </a:p>
          <a:p>
            <a:endParaRPr lang="zh-TW" altLang="en-US" dirty="0"/>
          </a:p>
          <a:p>
            <a:r>
              <a:rPr lang="zh-TW" altLang="en-US" dirty="0" smtClean="0"/>
              <a:t>「是故空中无色，无</a:t>
            </a:r>
            <a:r>
              <a:rPr lang="zh-TW" altLang="en-US" b="1" dirty="0" smtClean="0"/>
              <a:t>受、想、行、识</a:t>
            </a:r>
            <a:r>
              <a:rPr lang="zh-TW" altLang="en-US" dirty="0" smtClean="0"/>
              <a:t>；无</a:t>
            </a:r>
            <a:r>
              <a:rPr lang="zh-TW" altLang="en-US" b="1" dirty="0" smtClean="0"/>
              <a:t>眼</a:t>
            </a:r>
            <a:r>
              <a:rPr lang="zh-TW" altLang="en-US" b="1" dirty="0"/>
              <a:t>、耳、鼻、舌、身、意</a:t>
            </a:r>
            <a:r>
              <a:rPr lang="zh-TW" altLang="en-US" dirty="0" smtClean="0"/>
              <a:t>；</a:t>
            </a:r>
            <a:r>
              <a:rPr lang="zh-TW" altLang="en-US" b="1" dirty="0" smtClean="0"/>
              <a:t>无色、声、香、味、触、法；无眼界，乃至无意识界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」（五蕴、十二处、十八界）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572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zh-CN" altLang="en-US" dirty="0"/>
              <a:t>比丘们！有修有证的圣弟子就不一样了，当他们遇到生理上的各种苦痛，甚至于有致命之虞时，心里不起悲伤忧愁、不痛苦怨叹、不愤怒迷乱，所以不会失去理智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TW" dirty="0" smtClean="0"/>
          </a:p>
          <a:p>
            <a:r>
              <a:rPr lang="zh-CN" altLang="en-US" dirty="0"/>
              <a:t>这时，他只有一种感受，那就是‘身受’，而没有‘心受’。这种情形，就像只中了一支毒箭，不再中第二支。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25044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r>
              <a:rPr lang="zh-CN" altLang="en-US" dirty="0"/>
              <a:t>当他们有乐受时，心不染着，所以不会成为欲贪烦恼的奴隶；有苦受时心不染着，所以不会成为瞋恚烦恼的奴隶；在不苦不乐时，对苦、乐两种感受的生成原因、消失变化、余味黏着、终是祸患、必须舍离等，能真切如实的证知，不会成为愚痴烦恼的奴隶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TW" dirty="0"/>
          </a:p>
          <a:p>
            <a:r>
              <a:rPr lang="zh-CN" altLang="en-US" dirty="0"/>
              <a:t>这样，当他有乐受时，不为乐受所牵绊；有苦受时，不为苦受所牵绊；不苦不乐时，也不会被不苦不乐所牵绊，这就是解脱了贪、瞋、痴；不被生老病死、忧悲恼苦牵绊的圣弟子。”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1893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zh-CN" altLang="en-US" dirty="0"/>
              <a:t>在修道的过程之中，我们的智慧会逐渐增长，而能够运用智慧调整自己的内心，明了现在所</a:t>
            </a:r>
            <a:r>
              <a:rPr lang="zh-CN" altLang="en-US" b="1" dirty="0">
                <a:solidFill>
                  <a:srgbClr val="FF0000"/>
                </a:solidFill>
              </a:rPr>
              <a:t>受</a:t>
            </a:r>
            <a:r>
              <a:rPr lang="zh-CN" altLang="en-US" dirty="0"/>
              <a:t>的种种苦难，都是自己制造出来的，并产生面对苦果的勇气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如此</a:t>
            </a:r>
            <a:r>
              <a:rPr lang="zh-CN" altLang="en-US" dirty="0"/>
              <a:t>一来，就不会痛苦了，也不再怨天尤人、逃避现实，而能够勇敢面对它、接受它、处理它，不会继续替自己与他人制造困扰，同时也会把引发困扰、苦难的原因，减至最低。苦的原因减少了，苦的结果也会减轻，这就是修道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47683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什么是想蕴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「想」，简单讲就是</a:t>
            </a:r>
            <a:r>
              <a:rPr lang="zh-TW" altLang="en-US" dirty="0" smtClean="0">
                <a:solidFill>
                  <a:srgbClr val="FF0000"/>
                </a:solidFill>
              </a:rPr>
              <a:t>「</a:t>
            </a:r>
            <a:r>
              <a:rPr lang="zh-TW" altLang="en-US" dirty="0">
                <a:solidFill>
                  <a:srgbClr val="FF0000"/>
                </a:solidFill>
              </a:rPr>
              <a:t>取相</a:t>
            </a:r>
            <a:r>
              <a:rPr lang="zh-TW" altLang="en-US" dirty="0" smtClean="0">
                <a:solidFill>
                  <a:srgbClr val="FF0000"/>
                </a:solidFill>
              </a:rPr>
              <a:t>」</a:t>
            </a:r>
            <a:r>
              <a:rPr lang="zh-TW" altLang="en-US" dirty="0" smtClean="0"/>
              <a:t>。心于所知境执取形象，也就是看、 听、接触东西时，会认定所对的境， 有一定的相貌，然后为它安立名称，生起认识的心理，这就“想”。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想蕴，取像攀缘外境，回忆往事，幻想将来，都是想。也就是认识外境时，摄取境相，在心中产生概念的作用。</a:t>
            </a:r>
            <a:endParaRPr lang="en-US" altLang="zh-TW" dirty="0" smtClean="0"/>
          </a:p>
          <a:p>
            <a:r>
              <a:rPr lang="zh-TW" altLang="en-US" dirty="0" smtClean="0"/>
              <a:t>内心对六根所接触、所感受到的外境，加以执取、思惟 ，产生各种印象，可能生爱、可能起瞋 </a:t>
            </a:r>
            <a:r>
              <a:rPr lang="en-US" altLang="zh-TW" dirty="0" smtClean="0"/>
              <a:t>........</a:t>
            </a:r>
            <a:r>
              <a:rPr lang="zh-TW" altLang="en-US" dirty="0" smtClean="0"/>
              <a:t>。将事情加以复杂化，这是想蕴的最大功能。 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59892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从「不能取相」这个角度来解释，以方便理解什么是取相。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65913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611560" y="53012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请问黑色的小点，到底在什么地方？能确定吗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908720"/>
            <a:ext cx="4105275" cy="3752850"/>
          </a:xfrm>
        </p:spPr>
      </p:pic>
    </p:spTree>
    <p:extLst>
      <p:ext uri="{BB962C8B-B14F-4D97-AF65-F5344CB8AC3E}">
        <p14:creationId xmlns:p14="http://schemas.microsoft.com/office/powerpoint/2010/main" val="37216226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</p:spPr>
        <p:txBody>
          <a:bodyPr>
            <a:noAutofit/>
          </a:bodyPr>
          <a:lstStyle/>
          <a:p>
            <a:r>
              <a:rPr lang="zh-CN" altLang="en-US" sz="3200" dirty="0"/>
              <a:t>再看下面的图片，先从上往下看，然后从下往上看，请问你能看出来柱子是圆形的，还是方形的？能确定吗？</a:t>
            </a:r>
            <a:endParaRPr lang="zh-TW" altLang="en-US" sz="32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132856"/>
            <a:ext cx="4176464" cy="4280148"/>
          </a:xfrm>
        </p:spPr>
      </p:pic>
    </p:spTree>
    <p:extLst>
      <p:ext uri="{BB962C8B-B14F-4D97-AF65-F5344CB8AC3E}">
        <p14:creationId xmlns:p14="http://schemas.microsoft.com/office/powerpoint/2010/main" val="14095570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下面的这些人，谁在上面，谁在下面？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556793"/>
            <a:ext cx="5328592" cy="4767808"/>
          </a:xfrm>
        </p:spPr>
      </p:pic>
    </p:spTree>
    <p:extLst>
      <p:ext uri="{BB962C8B-B14F-4D97-AF65-F5344CB8AC3E}">
        <p14:creationId xmlns:p14="http://schemas.microsoft.com/office/powerpoint/2010/main" val="37898976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r>
              <a:rPr lang="zh-TW" altLang="en-US" dirty="0"/>
              <a:t>看完上面的几幅图</a:t>
            </a:r>
            <a:r>
              <a:rPr lang="zh-TW" altLang="en-US" dirty="0" smtClean="0"/>
              <a:t>，有沒有感受到，</a:t>
            </a:r>
            <a:r>
              <a:rPr lang="zh-TW" altLang="en-US" dirty="0"/>
              <a:t>总有那么一个地方，无法「确定」下来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而</a:t>
            </a:r>
            <a:r>
              <a:rPr lang="zh-TW" altLang="en-US" dirty="0"/>
              <a:t>我们日常生活当中，就是活在无数个</a:t>
            </a:r>
            <a:r>
              <a:rPr lang="zh-TW" altLang="en-US" dirty="0">
                <a:solidFill>
                  <a:srgbClr val="FF0000"/>
                </a:solidFill>
              </a:rPr>
              <a:t>确定</a:t>
            </a:r>
            <a:r>
              <a:rPr lang="zh-TW" altLang="en-US" dirty="0"/>
              <a:t>当中的，只是这个确定太多、太普遍、太密集、太迅速，反而不太容易去体会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 smtClean="0"/>
              <a:t>由此</a:t>
            </a:r>
            <a:r>
              <a:rPr lang="zh-TW" altLang="en-US" dirty="0"/>
              <a:t>，借助上面的几个</a:t>
            </a:r>
            <a:r>
              <a:rPr lang="zh-TW" altLang="en-US" b="1" dirty="0"/>
              <a:t>无法确定</a:t>
            </a:r>
            <a:r>
              <a:rPr lang="zh-TW" altLang="en-US" dirty="0"/>
              <a:t>的例子，去体会日常生活中，我们是如何在任何时间、任何地点进行着各种确定的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419831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哪根横线长一些？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492896"/>
            <a:ext cx="4104456" cy="2952328"/>
          </a:xfrm>
        </p:spPr>
      </p:pic>
    </p:spTree>
    <p:extLst>
      <p:ext uri="{BB962C8B-B14F-4D97-AF65-F5344CB8AC3E}">
        <p14:creationId xmlns:p14="http://schemas.microsoft.com/office/powerpoint/2010/main" val="2289371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r>
              <a:rPr lang="zh-TW" altLang="en-US" dirty="0" smtClean="0"/>
              <a:t>蕴、处、界的分别观察，是从不同的立埸去观察生命的自生，看到有情的各个侧面。</a:t>
            </a:r>
            <a:endParaRPr lang="zh-TW" altLang="en-US" dirty="0"/>
          </a:p>
          <a:p>
            <a:endParaRPr lang="en-US" altLang="zh-TW" dirty="0" smtClean="0"/>
          </a:p>
          <a:p>
            <a:r>
              <a:rPr lang="zh-TW" altLang="en-US" dirty="0" smtClean="0"/>
              <a:t>蕴观，详于心理的分析。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处观，详于生理的分析。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界观，详于物理的分析。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b="1" dirty="0" smtClean="0"/>
              <a:t>然而这三者并不是截然不同的。</a:t>
            </a:r>
            <a:endParaRPr lang="en-US" altLang="zh-TW" b="1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277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r>
              <a:rPr lang="zh-TW" altLang="en-US" dirty="0"/>
              <a:t>看到这</a:t>
            </a:r>
            <a:r>
              <a:rPr lang="zh-TW" altLang="en-US" dirty="0" smtClean="0"/>
              <a:t>个線图</a:t>
            </a:r>
            <a:r>
              <a:rPr lang="zh-TW" altLang="en-US" dirty="0"/>
              <a:t>后，心识开始活动，然后「确定」，最后得出上面一根更长的结论</a:t>
            </a:r>
            <a:r>
              <a:rPr lang="zh-TW" altLang="en-US" dirty="0" smtClean="0"/>
              <a:t>。从</a:t>
            </a:r>
            <a:r>
              <a:rPr lang="zh-TW" altLang="en-US" dirty="0"/>
              <a:t>心开始活动，直到获得确定，这中间的整个过程，就是</a:t>
            </a:r>
            <a:r>
              <a:rPr lang="zh-TW" altLang="en-US" dirty="0">
                <a:solidFill>
                  <a:srgbClr val="FF0000"/>
                </a:solidFill>
              </a:rPr>
              <a:t>想蕴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CN" dirty="0"/>
          </a:p>
          <a:p>
            <a:r>
              <a:rPr lang="zh-CN" altLang="en-US" dirty="0" smtClean="0"/>
              <a:t>睁</a:t>
            </a:r>
            <a:r>
              <a:rPr lang="zh-CN" altLang="en-US" dirty="0"/>
              <a:t>开眼睛，这是板凳，那是椅子，这是墙壁，那是马路，红橙黄绿，车水马龙，酸麻胀痛，开心快乐安详等等，一切一切，无不是想蕴所取之相</a:t>
            </a:r>
            <a:r>
              <a:rPr lang="zh-CN" altLang="en-US" dirty="0" smtClean="0"/>
              <a:t>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CN" altLang="en-US" dirty="0"/>
              <a:t>无法取相的同时，伴随着大量的确定取相。乃至「无法确定」本身也是一种所取之相。若体会深切，乃至所谓的「色」、「受」等，也只是色之想，受之想而已</a:t>
            </a:r>
            <a:r>
              <a:rPr lang="zh-CN" altLang="en-US" dirty="0" smtClean="0"/>
              <a:t>。体</a:t>
            </a:r>
            <a:r>
              <a:rPr lang="zh-CN" altLang="en-US" dirty="0"/>
              <a:t>会想蕴，需要特别投入，也更需要细致入微的体验能力。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22239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zh-CN" altLang="en-US" dirty="0"/>
              <a:t>另外，上面比较横线长短的例子还说明一个问题，想蕴最后所取之相，不一定是正确的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TW" dirty="0"/>
          </a:p>
          <a:p>
            <a:r>
              <a:rPr lang="zh-CN" altLang="en-US" dirty="0"/>
              <a:t>这个箭头，虽然确定上面的那个横线较长，可是当拿出一根尺子去量的时候，就会发现其实是一样长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由此</a:t>
            </a:r>
            <a:r>
              <a:rPr lang="zh-CN" altLang="en-US" dirty="0"/>
              <a:t>，我们很多时候的取相分别，并不是如理的。而五蕴观的目标，主要改造的也是在于想蕴这里。即让想蕴取相分别的时候，如理取相。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41123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在修行上，想也是很重要，也能修种种的「想」很多修行的方法叫「想」，比方说不净观就是不净想，青瘀想、脓烂想，到最后是骨想、空想。</a:t>
            </a:r>
          </a:p>
          <a:p>
            <a:endParaRPr lang="zh-TW" altLang="en-US" dirty="0"/>
          </a:p>
          <a:p>
            <a:r>
              <a:rPr lang="zh-TW" altLang="en-US" dirty="0" smtClean="0"/>
              <a:t>要学不净观，去看看死人是什么样，取它的相。取它的相以后，修到这个相现前，这就是不净观。所以，不净观叫想－－不净想。</a:t>
            </a:r>
          </a:p>
          <a:p>
            <a:endParaRPr lang="zh-TW" altLang="en-US" dirty="0"/>
          </a:p>
          <a:p>
            <a:endParaRPr lang="zh-TW" altLang="en-US" dirty="0"/>
          </a:p>
          <a:p>
            <a:r>
              <a:rPr lang="zh-TW" altLang="en-US" dirty="0" smtClean="0"/>
              <a:t>清净的观想，佛相，菩萨相，起头也都是从「想」开始。单单修「想」还不能了生死，这是</a:t>
            </a:r>
            <a:r>
              <a:rPr lang="zh-TW" altLang="en-US" dirty="0" smtClean="0">
                <a:solidFill>
                  <a:srgbClr val="FF0000"/>
                </a:solidFill>
              </a:rPr>
              <a:t>假想观</a:t>
            </a:r>
            <a:r>
              <a:rPr lang="zh-TW" altLang="en-US" dirty="0" smtClean="0"/>
              <a:t>，不过，在修行上有时候对修定很有作用的。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56694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什么是行蕴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zh-TW" altLang="en-US" dirty="0" smtClean="0"/>
              <a:t>“行”有造作之义，行蕴是驱使心 造作诸业，所造作的行为有善、恶、无记三种，称为心所生法。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行蕴，有「迁流造作」的意思，是对于心中的概念产生思虑决断，乃至造作动身发语的行为。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《</a:t>
            </a:r>
            <a:r>
              <a:rPr lang="zh-TW" altLang="en-US" dirty="0" smtClean="0"/>
              <a:t>增一阿含经</a:t>
            </a:r>
            <a:r>
              <a:rPr lang="en-US" altLang="zh-TW" dirty="0" smtClean="0"/>
              <a:t>》</a:t>
            </a:r>
            <a:r>
              <a:rPr lang="zh-TW" altLang="en-US" dirty="0" smtClean="0"/>
              <a:t>说：「云何行阴？所谓身行、口行、思行，此名行阴。」又说：「所谓行者，能有所成，故名为行。为成何等？或成恶行，或成善行，故名为行。」所以身、口、意三者所起的思惟、作意，及身、口的善恶行为，都是属于行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34458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什么是识蕴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483981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包括六识：眼识、耳识、鼻识、    舌识、身识、意识。识能够知道 外境，而随他生起的心念，就被 称为“心所</a:t>
            </a:r>
            <a:r>
              <a:rPr lang="zh-TW" altLang="en-US" dirty="0"/>
              <a:t>”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  <a:p>
            <a:r>
              <a:rPr lang="zh-TW" altLang="en-US" dirty="0" smtClean="0"/>
              <a:t>识蕴，「</a:t>
            </a:r>
            <a:r>
              <a:rPr lang="zh-TW" altLang="en-US" b="1" dirty="0" smtClean="0"/>
              <a:t>了别</a:t>
            </a:r>
            <a:r>
              <a:rPr lang="zh-TW" altLang="en-US" dirty="0" smtClean="0"/>
              <a:t>」</a:t>
            </a:r>
            <a:r>
              <a:rPr lang="zh-TW" altLang="en-US" dirty="0"/>
              <a:t>的意思</a:t>
            </a:r>
            <a:r>
              <a:rPr lang="zh-TW" altLang="en-US" dirty="0" smtClean="0"/>
              <a:t>，</a:t>
            </a:r>
            <a:r>
              <a:rPr lang="zh-CN" altLang="en-US" dirty="0"/>
              <a:t>什么叫做「了别」呢？了，知道。别，差别。了别，知道差别的心行，就是识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zh-CN" altLang="en-US" dirty="0"/>
          </a:p>
          <a:p>
            <a:r>
              <a:rPr lang="zh-TW" altLang="en-US" dirty="0" smtClean="0"/>
              <a:t>是心对于外境明了识别的作用，如眼能了别青黄白黑，耳能了别好恶音声，鼻能了别香臭之味，舌能了别酸甜苦辣，身能了别冷暖软硬。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2332372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5184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俱舍论</a:t>
            </a:r>
            <a:r>
              <a:rPr lang="en-US" altLang="zh-TW" dirty="0" smtClean="0"/>
              <a:t>》</a:t>
            </a:r>
            <a:r>
              <a:rPr lang="zh-TW" altLang="en-US" dirty="0" smtClean="0"/>
              <a:t>卷一说：「各各了别彼彼境界，总取境相，故名识蕴。此复差别有大识身，谓眼识身至意识身。」因为眼识、耳识、鼻识、舌识、身识、意识等六识对境只取总相来分别，所以类聚此六识而立名为识蕴。</a:t>
            </a:r>
          </a:p>
          <a:p>
            <a:endParaRPr lang="zh-TW" altLang="en-US" dirty="0"/>
          </a:p>
          <a:p>
            <a:r>
              <a:rPr lang="zh-TW" altLang="en-US" dirty="0" smtClean="0"/>
              <a:t>换句话说，识蕴指个人精神统一的总体，由于识的了别，使境增明，使思想等有所领导。</a:t>
            </a:r>
            <a:endParaRPr lang="en-US" altLang="zh-TW" dirty="0" smtClean="0"/>
          </a:p>
          <a:p>
            <a:endParaRPr lang="zh-TW" altLang="en-US" dirty="0"/>
          </a:p>
          <a:p>
            <a:r>
              <a:rPr lang="zh-TW" altLang="en-US" dirty="0" smtClean="0"/>
              <a:t>意识又称为第六识，了别法尘。体性为「审而不恒」，能对色、声、香、味、触等五尘境界上的法尘做详细地分析、推理、记忆等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63841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以眼根和色尘为缘才能生起眼识，乃至以意根和法尘为缘才能生起意识，因此前五识和意识都是有生有灭的法，是具足生灭变异之法，所以也一定是缘起之法。</a:t>
            </a:r>
          </a:p>
          <a:p>
            <a:endParaRPr lang="zh-TW" altLang="en-US" dirty="0"/>
          </a:p>
          <a:p>
            <a:r>
              <a:rPr lang="zh-TW" altLang="en-US" dirty="0" smtClean="0"/>
              <a:t>在</a:t>
            </a:r>
            <a:r>
              <a:rPr lang="en-US" altLang="zh-TW" dirty="0" smtClean="0"/>
              <a:t>《</a:t>
            </a:r>
            <a:r>
              <a:rPr lang="zh-TW" altLang="en-US" dirty="0" smtClean="0"/>
              <a:t>阿含经</a:t>
            </a:r>
            <a:r>
              <a:rPr lang="en-US" altLang="zh-TW" dirty="0" smtClean="0"/>
              <a:t>》</a:t>
            </a:r>
            <a:r>
              <a:rPr lang="zh-TW" altLang="en-US" dirty="0" smtClean="0"/>
              <a:t>中：「意、法为缘生意识。」，所以意识必须借着意根、法尘才能生起，为缘起法。既是依众缘而起之法，则是生灭变异法，就必定是无常法。所以意识不论修到什么程度、多么微细，都是三界内的有为法，永远不离三界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75085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由以上敘述，可以歸納「色」是物質的一切現象，「受、想、行、識」是精神的一種作用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若</a:t>
            </a:r>
            <a:r>
              <a:rPr lang="zh-TW" altLang="en-US" dirty="0"/>
              <a:t>以人體而言，色蘊屬生理，是父母所生的四大假合之身；受想行識四蘊屬心理，是觸境所起的幻妄之心，相當於心理學上所說的感情</a:t>
            </a:r>
            <a:r>
              <a:rPr lang="en-US" altLang="zh-TW" dirty="0"/>
              <a:t>(</a:t>
            </a:r>
            <a:r>
              <a:rPr lang="zh-TW" altLang="en-US" dirty="0"/>
              <a:t>受</a:t>
            </a:r>
            <a:r>
              <a:rPr lang="en-US" altLang="zh-TW" dirty="0"/>
              <a:t>)</a:t>
            </a:r>
            <a:r>
              <a:rPr lang="zh-TW" altLang="en-US" dirty="0"/>
              <a:t>、觀念</a:t>
            </a:r>
            <a:r>
              <a:rPr lang="en-US" altLang="zh-TW" dirty="0"/>
              <a:t>(</a:t>
            </a:r>
            <a:r>
              <a:rPr lang="zh-TW" altLang="en-US" dirty="0"/>
              <a:t>想</a:t>
            </a:r>
            <a:r>
              <a:rPr lang="en-US" altLang="zh-TW" dirty="0"/>
              <a:t>)</a:t>
            </a:r>
            <a:r>
              <a:rPr lang="zh-TW" altLang="en-US" dirty="0"/>
              <a:t>、意志</a:t>
            </a:r>
            <a:r>
              <a:rPr lang="en-US" altLang="zh-TW" dirty="0"/>
              <a:t>(</a:t>
            </a:r>
            <a:r>
              <a:rPr lang="zh-TW" altLang="en-US" dirty="0"/>
              <a:t>行</a:t>
            </a:r>
            <a:r>
              <a:rPr lang="en-US" altLang="zh-TW" dirty="0"/>
              <a:t>)</a:t>
            </a:r>
            <a:r>
              <a:rPr lang="zh-TW" altLang="en-US" dirty="0"/>
              <a:t>、認識</a:t>
            </a:r>
            <a:r>
              <a:rPr lang="en-US" altLang="zh-TW" dirty="0"/>
              <a:t>(</a:t>
            </a:r>
            <a:r>
              <a:rPr lang="zh-TW" altLang="en-US" dirty="0"/>
              <a:t>識</a:t>
            </a:r>
            <a:r>
              <a:rPr lang="en-US" altLang="zh-TW" dirty="0"/>
              <a:t>)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02212148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zh-TW" altLang="en-US" dirty="0"/>
              <a:t>五蘊非有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五蕴是佛法对于有情生命个体的分析，五蕴是因缘所生，而非实有。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因为五蕴中的每一念都在生灭变化，所以“无常”；因为它无常，每一念生起后，终归会消灭，所以“苦”；因为在五蕴的聚合中，任何一个东西都不是恒常的，不是独立和单一的，而且没有主人。它一直随着因缘生灭，所以“无我”；因为五蕴是因缘所生，因缘所生的东西都没有自性，所以是“</a:t>
            </a:r>
            <a:r>
              <a:rPr lang="zh-TW" altLang="en-US" dirty="0"/>
              <a:t>空”。</a:t>
            </a:r>
          </a:p>
          <a:p>
            <a:endParaRPr lang="zh-TW" altLang="en-US" dirty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04812779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389120"/>
          </a:xfrm>
        </p:spPr>
        <p:txBody>
          <a:bodyPr/>
          <a:lstStyle/>
          <a:p>
            <a:r>
              <a:rPr lang="zh-TW" altLang="en-US" dirty="0" smtClean="0"/>
              <a:t>佛陀在中印度阿踰陀国恒河边行化。佛陀看到恒河的水暴涨，有感而发，向诸比丘们讲说五蕴譬喻，佛陀为了明示五蕴虚幻不实，曾举五喻说明</a:t>
            </a:r>
            <a:r>
              <a:rPr lang="en-US" altLang="zh-TW" dirty="0" smtClean="0"/>
              <a:t>:</a:t>
            </a:r>
          </a:p>
          <a:p>
            <a:endParaRPr lang="en-US" altLang="zh-TW" dirty="0"/>
          </a:p>
          <a:p>
            <a:r>
              <a:rPr lang="zh-TW" altLang="en-US" dirty="0" smtClean="0"/>
              <a:t>所谓“色如聚沫、受如水泡、想如阳焰、行如芭蕉、识如幻事”，以此晓谕众生：五阴之我，不过是五法积聚，暂时的和合，唯有假名，没有实体。“五蕴非有”，实乃佛教“无我观”最具体的诠释。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3472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六处</a:t>
            </a:r>
            <a:r>
              <a:rPr lang="zh-TW" altLang="en-US" dirty="0" smtClean="0"/>
              <a:t>观  十二</a:t>
            </a:r>
            <a:r>
              <a:rPr lang="zh-TW" altLang="en-US" dirty="0" smtClean="0"/>
              <a:t>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十二处可以分为</a:t>
            </a:r>
            <a:r>
              <a:rPr lang="zh-TW" altLang="en-US" b="1" dirty="0" smtClean="0"/>
              <a:t>六内处</a:t>
            </a:r>
            <a:r>
              <a:rPr lang="zh-TW" altLang="en-US" dirty="0" smtClean="0"/>
              <a:t>（眼、耳、鼻、舌、身、意），又称六根，以及</a:t>
            </a:r>
            <a:r>
              <a:rPr lang="zh-TW" altLang="en-US" b="1" dirty="0" smtClean="0"/>
              <a:t>六外处</a:t>
            </a:r>
            <a:r>
              <a:rPr lang="zh-TW" altLang="en-US" dirty="0" smtClean="0"/>
              <a:t>（色、声、香、味、触、法），又称六尘合称十二处。自身与外界互动的媒介。</a:t>
            </a:r>
          </a:p>
          <a:p>
            <a:endParaRPr lang="zh-TW" altLang="en-US" dirty="0"/>
          </a:p>
          <a:p>
            <a:r>
              <a:rPr lang="zh-TW" altLang="en-US" dirty="0" smtClean="0"/>
              <a:t>十八界分为六根界、六尘界和六识界。</a:t>
            </a:r>
          </a:p>
          <a:p>
            <a:endParaRPr lang="zh-TW" altLang="en-US" dirty="0"/>
          </a:p>
          <a:p>
            <a:r>
              <a:rPr lang="zh-TW" altLang="en-US" b="1" dirty="0"/>
              <a:t>人的一身即具</a:t>
            </a:r>
            <a:r>
              <a:rPr lang="zh-TW" altLang="en-US" b="1" dirty="0" smtClean="0"/>
              <a:t>此十八界而有种种感受</a:t>
            </a:r>
            <a:r>
              <a:rPr lang="zh-TW" altLang="en-US" dirty="0" smtClean="0"/>
              <a:t>。</a:t>
            </a:r>
            <a:r>
              <a:rPr lang="zh-TW" altLang="en-US" dirty="0"/>
              <a:t>包括能发生认识功能的六根（眼根、耳根、鼻根、舌根、身根、意根），作为认识对象的六境（色界、声界、香界、味界、触界、法界）和由此生起的六识（眼识界、耳识界、鼻识界、舌识界、身识界、意识界）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851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/>
              <a:t>色如聚沫、受如</a:t>
            </a:r>
            <a:r>
              <a:rPr lang="zh-TW" altLang="en-US" dirty="0" smtClean="0"/>
              <a:t>水泡，</a:t>
            </a:r>
            <a:r>
              <a:rPr lang="en-US" altLang="zh-TW" dirty="0" smtClean="0"/>
              <a:t>『</a:t>
            </a:r>
            <a:r>
              <a:rPr lang="zh-TW" altLang="en-US" dirty="0"/>
              <a:t>色</a:t>
            </a:r>
            <a:r>
              <a:rPr lang="en-US" altLang="zh-TW" dirty="0" smtClean="0"/>
              <a:t>』</a:t>
            </a:r>
            <a:r>
              <a:rPr lang="zh-TW" altLang="en-US" dirty="0" smtClean="0"/>
              <a:t>，就如同水流形成的泡沫，没有坚实性。我们对于世间苦乐的</a:t>
            </a:r>
            <a:r>
              <a:rPr lang="zh-TW" altLang="en-US" dirty="0"/>
              <a:t>感</a:t>
            </a:r>
            <a:r>
              <a:rPr lang="en-US" altLang="zh-TW" dirty="0"/>
              <a:t>『</a:t>
            </a:r>
            <a:r>
              <a:rPr lang="zh-TW" altLang="en-US" dirty="0"/>
              <a:t>受</a:t>
            </a:r>
            <a:r>
              <a:rPr lang="en-US" altLang="zh-TW" dirty="0" smtClean="0"/>
              <a:t>』</a:t>
            </a:r>
            <a:r>
              <a:rPr lang="zh-TW" altLang="en-US" dirty="0" smtClean="0"/>
              <a:t>，也像是大雨水泡，剎那破灭，没有坚实。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『</a:t>
            </a:r>
            <a:r>
              <a:rPr lang="zh-TW" altLang="en-US" dirty="0"/>
              <a:t>想</a:t>
            </a:r>
            <a:r>
              <a:rPr lang="en-US" altLang="zh-TW" dirty="0" smtClean="0"/>
              <a:t>』</a:t>
            </a:r>
            <a:r>
              <a:rPr lang="zh-TW" altLang="en-US" dirty="0" smtClean="0"/>
              <a:t>譬如阳焰，在烈日炽盛的时候，不论看到什么东西都是幻影，譬如那海市蜃楼。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如果有人求坚固材，执持利斧，进入山林，看见大芭蕉树，庸直俊拔，就以为是很好的材料，而砍伐其根，斩截其峰，但是在叶叶剥落的时候，才发现没有坚实，所以贤明的人应当谛观思惟分别，各种心思作用的</a:t>
            </a:r>
            <a:r>
              <a:rPr lang="en-US" altLang="zh-TW" dirty="0" smtClean="0"/>
              <a:t>『</a:t>
            </a:r>
            <a:r>
              <a:rPr lang="zh-TW" altLang="en-US" dirty="0"/>
              <a:t>行</a:t>
            </a:r>
            <a:r>
              <a:rPr lang="en-US" altLang="zh-TW" dirty="0" smtClean="0"/>
              <a:t>』</a:t>
            </a:r>
            <a:r>
              <a:rPr lang="zh-TW" altLang="en-US" dirty="0" smtClean="0"/>
              <a:t>，如同芭蕉的心，空无一物。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好像魔术师在四衢。变幻象、马、车乘等，贤明智慧的人应该谛观，我人的心</a:t>
            </a:r>
            <a:r>
              <a:rPr lang="en-US" altLang="zh-TW" dirty="0" smtClean="0"/>
              <a:t>『</a:t>
            </a:r>
            <a:r>
              <a:rPr lang="zh-TW" altLang="en-US" dirty="0" smtClean="0"/>
              <a:t>识</a:t>
            </a:r>
            <a:r>
              <a:rPr lang="en-US" altLang="zh-TW" dirty="0" smtClean="0"/>
              <a:t>』</a:t>
            </a:r>
            <a:r>
              <a:rPr lang="zh-TW" altLang="en-US" dirty="0" smtClean="0"/>
              <a:t>就是那个擅于变化多端的魔术师。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603690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271864"/>
          </a:xfrm>
        </p:spPr>
        <p:txBody>
          <a:bodyPr>
            <a:normAutofit fontScale="92500"/>
          </a:bodyPr>
          <a:lstStyle/>
          <a:p>
            <a:r>
              <a:rPr lang="zh-TW" altLang="en-US" dirty="0" smtClean="0"/>
              <a:t>有情众生在五蕴的分析下，只不过是物质与精神的结合体。反观我们在自我为中心的观念下，往往因执着于「我</a:t>
            </a:r>
            <a:r>
              <a:rPr lang="en-US" altLang="zh-TW" dirty="0" smtClean="0"/>
              <a:t>……</a:t>
            </a:r>
            <a:r>
              <a:rPr lang="zh-TW" altLang="en-US" dirty="0"/>
              <a:t>」或「我的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」而千般计较，万般苦恼，甚至为了一己的私欲而危害他人，自恼恼他，造业轮回，无有出期。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「五蕴非有」的真理，由有情生命的分析，发展到整个宇宙世间，不但帮助我们洞悉万有的实相，也开拓了我们的人生观，使我们了解到自己与心、自己与身、自己与物、自己与他人等，都有着密不可分的关系，而身、心、物三者之间也互相影响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如果我们能抱持无我的态度待人处世，放下执着贪爱，就能与身、心、物的关系协调，从而享受到快乐的人生。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55880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63888" y="2636912"/>
            <a:ext cx="2160240" cy="1143000"/>
          </a:xfrm>
        </p:spPr>
        <p:txBody>
          <a:bodyPr/>
          <a:lstStyle/>
          <a:p>
            <a:r>
              <a:rPr lang="zh-TW" altLang="en-US" dirty="0" smtClean="0"/>
              <a:t>四大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569043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80120"/>
          </a:xfrm>
        </p:spPr>
        <p:txBody>
          <a:bodyPr/>
          <a:lstStyle/>
          <a:p>
            <a:pPr algn="ctr"/>
            <a:r>
              <a:rPr lang="zh-TW" altLang="en-US" dirty="0"/>
              <a:t>四大何以稱「大」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宇宙世间一切物体，都是由地、水、火、风等四种元素构造而成，积聚四大即可生成物质，因此四大又称能造之色、能造之大种。以具有下列三义，所以称之为「大」：</a:t>
            </a:r>
          </a:p>
          <a:p>
            <a:endParaRPr lang="zh-TW" altLang="en-US" dirty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体大：四大种的体性广大，</a:t>
            </a:r>
            <a:r>
              <a:rPr lang="zh-TW" altLang="en-US" b="1" dirty="0" smtClean="0"/>
              <a:t>遍于一切色法</a:t>
            </a:r>
            <a:r>
              <a:rPr lang="zh-TW" altLang="en-US" dirty="0" smtClean="0"/>
              <a:t>，故有「体大」之义。</a:t>
            </a:r>
          </a:p>
          <a:p>
            <a:endParaRPr lang="zh-TW" altLang="en-US" dirty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相大：四大种的</a:t>
            </a:r>
            <a:r>
              <a:rPr lang="zh-TW" altLang="en-US" b="1" dirty="0" smtClean="0"/>
              <a:t>形相广大</a:t>
            </a:r>
            <a:r>
              <a:rPr lang="zh-TW" altLang="en-US" dirty="0" smtClean="0"/>
              <a:t>，例如高山、深海、大火、飓风等，都是四大之相，故有「相大」之义。</a:t>
            </a:r>
          </a:p>
          <a:p>
            <a:endParaRPr lang="zh-TW" altLang="en-US" dirty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用大：四大种的</a:t>
            </a:r>
            <a:r>
              <a:rPr lang="zh-TW" altLang="en-US" b="1" dirty="0" smtClean="0"/>
              <a:t>事用广大</a:t>
            </a:r>
            <a:r>
              <a:rPr lang="zh-TW" altLang="en-US" dirty="0" smtClean="0"/>
              <a:t>，有了四大，才能使人体的器官发挥功用，有了四大才能长养万物，故有「用大」之义。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272999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四大皆空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zh-TW" altLang="en-US" dirty="0" smtClean="0"/>
              <a:t>一般人因为不认识佛教，再加上以讹传讹，经常对佛教的思想义理，乃至名相用语等，产生许多误解。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譬如佛教所讲的「四大皆空」，往往被世人误以为酒、色、财、气叫四大，因此戏称那些不贪酒、色、财、气的人是「四大皆空」。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其实「四大皆空」是佛教对世界和人生现象及本质上的说明，它所蕴含的深奥义理，以及它与我人关系的密切，实非一般仅知追逐酒、色、财、气之徒所能理解。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702028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四大含義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四大”，是指结合物体的四种元素：地、水、火、风。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地大：以坚硬为性，能支持万物，不使坠落。</a:t>
            </a:r>
          </a:p>
          <a:p>
            <a:endParaRPr lang="zh-TW" altLang="en-US" dirty="0"/>
          </a:p>
          <a:p>
            <a:r>
              <a:rPr lang="zh-TW" altLang="en-US" dirty="0" smtClean="0"/>
              <a:t>水大：以潮湿为性，能收摄万物，不使散溢。</a:t>
            </a:r>
          </a:p>
          <a:p>
            <a:endParaRPr lang="zh-TW" altLang="en-US" dirty="0"/>
          </a:p>
          <a:p>
            <a:r>
              <a:rPr lang="zh-TW" altLang="en-US" dirty="0" smtClean="0"/>
              <a:t>火大：以温暖为性，能成熟万物，不使坏烂。</a:t>
            </a:r>
          </a:p>
          <a:p>
            <a:endParaRPr lang="zh-TW" altLang="en-US" dirty="0"/>
          </a:p>
          <a:p>
            <a:r>
              <a:rPr lang="zh-TW" altLang="en-US" dirty="0" smtClean="0"/>
              <a:t>风大：以流动为性，能生长万物，调节畅通。</a:t>
            </a:r>
          </a:p>
          <a:p>
            <a:endParaRPr lang="zh-TW" altLang="en-US" dirty="0"/>
          </a:p>
          <a:p>
            <a:pPr marL="0" indent="0">
              <a:buNone/>
            </a:pPr>
            <a:r>
              <a:rPr lang="zh-TW" altLang="en-US" dirty="0"/>
              <a:t> </a:t>
            </a:r>
            <a:endParaRPr lang="en-US" altLang="zh-TW" dirty="0" smtClean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5041768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宇宙世间的山河大地、房屋器皿、花草树木等森罗万象，无一不是仰赖这四种元素组合而成，乃至我人的色身，也是四大假合而成。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宇宙间的森罗万象，没有一样不是仰赖地、水、火、风等四大元素结合而成的。譬如一朵花的绽放，要有肥沃的土壤，土壤属于「地大」，水分、日光、空气，这些就是「水大」、「火大」、「风大」，如果缺少一大，花儿就不能盛开怒放了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372172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/>
          <a:lstStyle/>
          <a:p>
            <a:r>
              <a:rPr lang="zh-TW" altLang="en-US" dirty="0" smtClean="0"/>
              <a:t>又例如由泥土烧成的杯子，泥土是属于地大，泥土掺和水，加以火烧，故有水、火二大；再经由风吹成固体而为杯子，故有风大。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所以说世间万物皆有地、水、火、风四大所组成，人的身体也是一样。身体的四大若调和，身体就很健康；四大如果不调和，身体就会生病。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284351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地大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「地大」指身体的坚质部份。</a:t>
            </a:r>
            <a:endParaRPr lang="en-US" altLang="zh-TW" dirty="0" smtClean="0"/>
          </a:p>
          <a:p>
            <a:endParaRPr lang="zh-TW" altLang="en-US" dirty="0"/>
          </a:p>
          <a:p>
            <a:r>
              <a:rPr lang="zh-TW" altLang="en-US" dirty="0" smtClean="0"/>
              <a:t> 如人体的毛、发、爪、齿、皮、骨、筋、肉，肾，心、肝、肺等类是坚硬性</a:t>
            </a:r>
            <a:r>
              <a:rPr lang="zh-TW" altLang="en-US" dirty="0"/>
              <a:t>的地</a:t>
            </a:r>
            <a:r>
              <a:rPr lang="zh-TW" altLang="en-US" dirty="0" smtClean="0"/>
              <a:t>大。</a:t>
            </a:r>
            <a:endParaRPr lang="en-US" altLang="zh-TW" dirty="0" smtClean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115831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水大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「水大」人的身体不能没有水分，涕、唾、脓、血、痰、泪、津、脂、肪便是潮湿性的水大。</a:t>
            </a:r>
            <a:endParaRPr lang="en-US" altLang="zh-TW" dirty="0" smtClean="0"/>
          </a:p>
          <a:p>
            <a:endParaRPr lang="zh-TW" altLang="en-US" dirty="0"/>
          </a:p>
          <a:p>
            <a:r>
              <a:rPr lang="zh-TW" altLang="en-US" dirty="0" smtClean="0"/>
              <a:t>  血液、津液、大小便皆为水大，循 环代谢必须要正常，身体才会健康。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5706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 smtClean="0"/>
              <a:t>六界观</a:t>
            </a:r>
            <a:r>
              <a:rPr lang="en-US" altLang="zh-TW" dirty="0" smtClean="0"/>
              <a:t>—</a:t>
            </a:r>
            <a:r>
              <a:rPr lang="zh-TW" altLang="en-US" dirty="0" smtClean="0"/>
              <a:t>构成宇宙万象六大元素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zh-TW" altLang="en-US" dirty="0" smtClean="0"/>
              <a:t>六界观，即地、水、火、风、空、识──六界。</a:t>
            </a:r>
            <a:endParaRPr lang="en-US" altLang="zh-TW" dirty="0" smtClean="0"/>
          </a:p>
          <a:p>
            <a:r>
              <a:rPr lang="zh-TW" altLang="en-US" dirty="0" smtClean="0"/>
              <a:t>界有「特性」的意义，古译为「持」，即一般说的「自相不失」。由于特性与特性的共同，此界又被转释为「通性」。</a:t>
            </a:r>
            <a:endParaRPr lang="en-US" altLang="zh-TW" dirty="0" smtClean="0"/>
          </a:p>
          <a:p>
            <a:r>
              <a:rPr lang="zh-TW" altLang="en-US" dirty="0" smtClean="0"/>
              <a:t>如水有水的特性，火有火的特性，即分为水界、火界。此水与彼水的特性相同，所以水界即等于水类的别名。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此六界，无论为通性，为特性，都是构成有情自体的因素，一切有情所不可缺的，所以又被解说为「因性」。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73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火大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「火大」即人身之体温，温度、暖气是温暖性的火大。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热身、暖身、烦闷身、温壮身、消解饮食等类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身体有暖  气，生命才得以延续。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7564798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風大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「风大」指呼吸，一呼、一吸是流动性的风大。及出息、入息、挚缩风</a:t>
            </a:r>
            <a:r>
              <a:rPr lang="en-US" altLang="zh-TW" dirty="0" smtClean="0"/>
              <a:t>(</a:t>
            </a:r>
            <a:r>
              <a:rPr lang="zh-TW" altLang="en-US" dirty="0" smtClean="0"/>
              <a:t>凡身之转动皆属风</a:t>
            </a:r>
            <a:r>
              <a:rPr lang="en-US" altLang="zh-TW" dirty="0" smtClean="0"/>
              <a:t>)</a:t>
            </a:r>
          </a:p>
          <a:p>
            <a:endParaRPr lang="en-US" altLang="zh-TW" dirty="0"/>
          </a:p>
          <a:p>
            <a:r>
              <a:rPr lang="zh-TW" altLang="en-US" dirty="0" smtClean="0"/>
              <a:t>佛陀问弟子：</a:t>
            </a:r>
            <a:r>
              <a:rPr lang="en-US" altLang="zh-TW" dirty="0" smtClean="0"/>
              <a:t>『</a:t>
            </a:r>
            <a:r>
              <a:rPr lang="zh-TW" altLang="en-US" dirty="0" smtClean="0"/>
              <a:t>人命几何？</a:t>
            </a:r>
            <a:r>
              <a:rPr lang="en-US" altLang="zh-TW" dirty="0" smtClean="0"/>
              <a:t>』</a:t>
            </a:r>
            <a:r>
              <a:rPr lang="zh-TW" altLang="en-US" dirty="0"/>
              <a:t>弟子回答：</a:t>
            </a:r>
            <a:r>
              <a:rPr lang="en-US" altLang="zh-TW" dirty="0" smtClean="0"/>
              <a:t>『</a:t>
            </a:r>
            <a:r>
              <a:rPr lang="zh-TW" altLang="en-US" dirty="0" smtClean="0"/>
              <a:t>人命在一日间。</a:t>
            </a:r>
            <a:r>
              <a:rPr lang="en-US" altLang="zh-TW" dirty="0" smtClean="0"/>
              <a:t>』</a:t>
            </a:r>
            <a:r>
              <a:rPr lang="zh-TW" altLang="en-US" dirty="0" smtClean="0"/>
              <a:t>佛陀再问人命几何？又有弟子回答：</a:t>
            </a:r>
            <a:r>
              <a:rPr lang="en-US" altLang="zh-TW" dirty="0" smtClean="0"/>
              <a:t>『</a:t>
            </a:r>
            <a:r>
              <a:rPr lang="zh-TW" altLang="en-US" dirty="0" smtClean="0"/>
              <a:t>人命在饭食间。</a:t>
            </a:r>
            <a:r>
              <a:rPr lang="en-US" altLang="zh-TW" dirty="0" smtClean="0"/>
              <a:t>』</a:t>
            </a:r>
            <a:r>
              <a:rPr lang="zh-TW" altLang="en-US" dirty="0" smtClean="0"/>
              <a:t>佛陀说：</a:t>
            </a:r>
            <a:r>
              <a:rPr lang="en-US" altLang="zh-TW" dirty="0" smtClean="0"/>
              <a:t>『</a:t>
            </a:r>
            <a:r>
              <a:rPr lang="zh-TW" altLang="en-US" dirty="0" smtClean="0"/>
              <a:t>尚不及义。</a:t>
            </a:r>
            <a:r>
              <a:rPr lang="en-US" altLang="zh-TW" dirty="0" smtClean="0"/>
              <a:t>』</a:t>
            </a:r>
            <a:r>
              <a:rPr lang="zh-TW" altLang="en-US" dirty="0" smtClean="0"/>
              <a:t>另外一位弟子说：</a:t>
            </a:r>
            <a:r>
              <a:rPr lang="en-US" altLang="zh-TW" dirty="0" smtClean="0"/>
              <a:t>『</a:t>
            </a:r>
            <a:r>
              <a:rPr lang="zh-TW" altLang="en-US" dirty="0" smtClean="0"/>
              <a:t>人命就在呼吸间。</a:t>
            </a:r>
            <a:r>
              <a:rPr lang="en-US" altLang="zh-TW" dirty="0" smtClean="0"/>
              <a:t>』</a:t>
            </a:r>
            <a:r>
              <a:rPr lang="zh-TW" altLang="en-US" dirty="0" smtClean="0"/>
              <a:t>佛陀称许他：</a:t>
            </a:r>
            <a:r>
              <a:rPr lang="en-US" altLang="zh-TW" dirty="0" smtClean="0"/>
              <a:t>『</a:t>
            </a:r>
            <a:r>
              <a:rPr lang="zh-TW" altLang="en-US" dirty="0"/>
              <a:t>答得好！答得好！</a:t>
            </a:r>
            <a:r>
              <a:rPr lang="en-US" altLang="zh-TW" dirty="0"/>
              <a:t>』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7599003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endParaRPr lang="en-US" altLang="zh-TW" dirty="0"/>
          </a:p>
          <a:p>
            <a:r>
              <a:rPr lang="zh-TW" altLang="en-US" dirty="0" smtClean="0"/>
              <a:t>我们的生命就在一口气进、一口气 出之间，要是一口气吸入就不在呼   出，生命就结束了，所以不能没有  风大。</a:t>
            </a:r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人之所以能生存，就是因为四大和合，如果身体有一大不调，就会呈现病相。</a:t>
            </a:r>
            <a:endParaRPr lang="en-US" altLang="zh-TW" dirty="0" smtClean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75901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5842992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四大不調病相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/>
              <a:t>例如：</a:t>
            </a:r>
          </a:p>
          <a:p>
            <a:endParaRPr lang="zh-TW" altLang="en-US" dirty="0"/>
          </a:p>
          <a:p>
            <a:r>
              <a:rPr lang="zh-TW" altLang="en-US" dirty="0"/>
              <a:t> </a:t>
            </a:r>
            <a:r>
              <a:rPr lang="en-US" altLang="zh-TW" dirty="0"/>
              <a:t>1</a:t>
            </a:r>
            <a:r>
              <a:rPr lang="en-US" altLang="zh-TW" dirty="0" smtClean="0"/>
              <a:t>.</a:t>
            </a:r>
            <a:r>
              <a:rPr lang="zh-TW" altLang="en-US" dirty="0" smtClean="0"/>
              <a:t>身体苦重，坚结疼痛，枯痹痿瘠，这是地大不调的病相。</a:t>
            </a:r>
          </a:p>
          <a:p>
            <a:endParaRPr lang="zh-TW" altLang="en-US" dirty="0"/>
          </a:p>
          <a:p>
            <a:r>
              <a:rPr lang="en-US" altLang="zh-TW" dirty="0"/>
              <a:t>2</a:t>
            </a:r>
            <a:r>
              <a:rPr lang="en-US" altLang="zh-TW" dirty="0" smtClean="0"/>
              <a:t>.</a:t>
            </a:r>
            <a:r>
              <a:rPr lang="zh-TW" altLang="en-US" dirty="0" smtClean="0"/>
              <a:t>全身膨胀，肤肉浮满，这是水大不调的病相。</a:t>
            </a:r>
          </a:p>
          <a:p>
            <a:endParaRPr lang="zh-TW" altLang="en-US" dirty="0"/>
          </a:p>
          <a:p>
            <a:r>
              <a:rPr lang="en-US" altLang="zh-TW" dirty="0"/>
              <a:t>3</a:t>
            </a:r>
            <a:r>
              <a:rPr lang="en-US" altLang="zh-TW" dirty="0" smtClean="0"/>
              <a:t>.</a:t>
            </a:r>
            <a:r>
              <a:rPr lang="zh-TW" altLang="en-US" dirty="0" smtClean="0"/>
              <a:t>全身烘热，骨节酸楚，呼吸乏力，这是火大不调的病相。</a:t>
            </a:r>
          </a:p>
          <a:p>
            <a:endParaRPr lang="zh-TW" altLang="en-US" dirty="0"/>
          </a:p>
          <a:p>
            <a:r>
              <a:rPr lang="en-US" altLang="zh-TW" dirty="0"/>
              <a:t>4</a:t>
            </a:r>
            <a:r>
              <a:rPr lang="en-US" altLang="zh-TW" dirty="0" smtClean="0"/>
              <a:t>.</a:t>
            </a:r>
            <a:r>
              <a:rPr lang="zh-TW" altLang="en-US" dirty="0" smtClean="0"/>
              <a:t>心神恍忽，懊闷忘失，这是风大不调的病相。</a:t>
            </a:r>
          </a:p>
          <a:p>
            <a:endParaRPr lang="zh-TW" altLang="en-US" dirty="0"/>
          </a:p>
          <a:p>
            <a:r>
              <a:rPr lang="zh-TW" altLang="en-US" dirty="0"/>
              <a:t>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92047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四大不调（地、水、火、风、）疾病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糖尿病：水大、地大不调。</a:t>
            </a:r>
          </a:p>
          <a:p>
            <a:r>
              <a:rPr lang="zh-TW" altLang="en-US" dirty="0" smtClean="0"/>
              <a:t>痛风：火大不调。</a:t>
            </a:r>
          </a:p>
          <a:p>
            <a:r>
              <a:rPr lang="zh-TW" altLang="en-US" dirty="0" smtClean="0"/>
              <a:t>十二指肠溃疡：地大、水大不调。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心脏病：地大不调。</a:t>
            </a:r>
          </a:p>
          <a:p>
            <a:r>
              <a:rPr lang="zh-TW" altLang="en-US" dirty="0" smtClean="0"/>
              <a:t>肠癌：地大、水大不调。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子宫癌：水大、火大不调。</a:t>
            </a:r>
          </a:p>
          <a:p>
            <a:r>
              <a:rPr lang="zh-TW" altLang="en-US" dirty="0" smtClean="0"/>
              <a:t>乳腺癌：地大不调。</a:t>
            </a:r>
          </a:p>
          <a:p>
            <a:r>
              <a:rPr lang="zh-TW" altLang="en-US" dirty="0" smtClean="0"/>
              <a:t>前列腺癌：风大不调。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肺癌：风大、火大不相融。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770899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38912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高血压：火大、风大不调和。</a:t>
            </a:r>
          </a:p>
          <a:p>
            <a:r>
              <a:rPr lang="zh-TW" altLang="en-US" dirty="0" smtClean="0"/>
              <a:t>中风：风大、水大不调和。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脑溢血：火大、地大、风大不调和。</a:t>
            </a:r>
          </a:p>
          <a:p>
            <a:r>
              <a:rPr lang="zh-TW" altLang="en-US" dirty="0" smtClean="0"/>
              <a:t>眼疾：火大、水大不调和。</a:t>
            </a:r>
          </a:p>
          <a:p>
            <a:r>
              <a:rPr lang="zh-TW" altLang="en-US" dirty="0" smtClean="0"/>
              <a:t>耳疾：风大不调和。</a:t>
            </a:r>
          </a:p>
          <a:p>
            <a:r>
              <a:rPr lang="zh-TW" altLang="en-US" dirty="0" smtClean="0"/>
              <a:t>耳水不平衡：地大于风，风又吞噬火。</a:t>
            </a:r>
          </a:p>
          <a:p>
            <a:r>
              <a:rPr lang="zh-TW" altLang="en-US" dirty="0" smtClean="0"/>
              <a:t>鼻窦炎：风大不调为主，火大不合。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724510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r>
              <a:rPr lang="zh-TW" altLang="en-US" dirty="0" smtClean="0"/>
              <a:t>胆囊炎：火大不合。</a:t>
            </a:r>
          </a:p>
          <a:p>
            <a:r>
              <a:rPr lang="zh-TW" altLang="en-US" dirty="0" smtClean="0"/>
              <a:t>尿毒症：水大、地大出障碍。</a:t>
            </a:r>
          </a:p>
          <a:p>
            <a:r>
              <a:rPr lang="zh-TW" altLang="en-US" dirty="0" smtClean="0"/>
              <a:t>内分泌失调：</a:t>
            </a:r>
            <a:r>
              <a:rPr lang="zh-TW" altLang="en-US" dirty="0"/>
              <a:t>地大、火大不相融。</a:t>
            </a:r>
          </a:p>
          <a:p>
            <a:r>
              <a:rPr lang="zh-TW" altLang="en-US" dirty="0" smtClean="0"/>
              <a:t>甲亢、甲减：地大、风大不合。</a:t>
            </a:r>
          </a:p>
          <a:p>
            <a:r>
              <a:rPr lang="zh-TW" altLang="en-US" dirty="0" smtClean="0"/>
              <a:t>内风湿及关节炎：地大、火大不合。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忧郁症</a:t>
            </a:r>
            <a:r>
              <a:rPr lang="zh-TW" altLang="en-US" dirty="0">
                <a:solidFill>
                  <a:srgbClr val="FF0000"/>
                </a:solidFill>
              </a:rPr>
              <a:t>：心火旺。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精神分裂：地大、风大、火大不合。</a:t>
            </a:r>
          </a:p>
          <a:p>
            <a:r>
              <a:rPr lang="zh-TW" altLang="en-US" dirty="0" smtClean="0"/>
              <a:t>失眠症</a:t>
            </a:r>
            <a:r>
              <a:rPr lang="zh-TW" altLang="en-US" dirty="0"/>
              <a:t>：火旺。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962692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胰腺癌：地格出问题。</a:t>
            </a:r>
          </a:p>
          <a:p>
            <a:r>
              <a:rPr lang="zh-TW" altLang="en-US" dirty="0" smtClean="0"/>
              <a:t>卵巢癌：地大、火大、风大互相吞噬。</a:t>
            </a:r>
          </a:p>
          <a:p>
            <a:r>
              <a:rPr lang="zh-TW" altLang="en-US" dirty="0" smtClean="0"/>
              <a:t>口腔癌：火大、风大不调，火吞噬风。</a:t>
            </a:r>
          </a:p>
          <a:p>
            <a:r>
              <a:rPr lang="zh-TW" altLang="en-US" dirty="0" smtClean="0"/>
              <a:t>膀胱癌</a:t>
            </a:r>
            <a:r>
              <a:rPr lang="zh-TW" altLang="en-US" dirty="0"/>
              <a:t>：地大、火大互相吞噬。</a:t>
            </a:r>
          </a:p>
          <a:p>
            <a:r>
              <a:rPr lang="zh-TW" altLang="en-US" dirty="0"/>
              <a:t>喉癌：地大、火大旺。</a:t>
            </a:r>
          </a:p>
          <a:p>
            <a:r>
              <a:rPr lang="zh-TW" altLang="en-US" dirty="0" smtClean="0"/>
              <a:t>食道癌：地大旺、风大旺。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白血病（血癌）：地大、水大破败。</a:t>
            </a:r>
          </a:p>
          <a:p>
            <a:r>
              <a:rPr lang="zh-TW" altLang="en-US" dirty="0" smtClean="0"/>
              <a:t>肾结石：地大出障碍。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8734883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268760"/>
            <a:ext cx="6131024" cy="4248472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肥胖症：水大过剩。</a:t>
            </a:r>
          </a:p>
          <a:p>
            <a:r>
              <a:rPr lang="zh-TW" altLang="en-US" dirty="0" smtClean="0"/>
              <a:t>妥瑞氏症：风大、火大不合。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帕金氏症：风大、火大、地大不合。</a:t>
            </a:r>
          </a:p>
          <a:p>
            <a:r>
              <a:rPr lang="zh-TW" altLang="en-US" dirty="0" smtClean="0"/>
              <a:t>皮肤过敏：风大、火大互相吞噬。</a:t>
            </a:r>
          </a:p>
          <a:p>
            <a:r>
              <a:rPr lang="zh-TW" altLang="en-US" dirty="0" smtClean="0"/>
              <a:t>红斑狼疮：</a:t>
            </a:r>
            <a:r>
              <a:rPr lang="zh-TW" altLang="en-US" dirty="0"/>
              <a:t>地格吞噬。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3932421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75656" y="1196752"/>
            <a:ext cx="7344816" cy="3816424"/>
          </a:xfrm>
        </p:spPr>
        <p:txBody>
          <a:bodyPr/>
          <a:lstStyle/>
          <a:p>
            <a:r>
              <a:rPr lang="zh-TW" altLang="en-US" dirty="0" smtClean="0"/>
              <a:t>骨质疏松：地格松散。</a:t>
            </a:r>
          </a:p>
          <a:p>
            <a:r>
              <a:rPr lang="zh-TW" altLang="en-US" dirty="0" smtClean="0"/>
              <a:t>湿疹：尾椎向上数第四节有问题。</a:t>
            </a:r>
          </a:p>
          <a:p>
            <a:r>
              <a:rPr lang="zh-TW" altLang="en-US" dirty="0" smtClean="0"/>
              <a:t>唐氏综合症：风、火、地不饱满，内部缺失。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牙周病：火大于水，水不饱满。</a:t>
            </a:r>
          </a:p>
          <a:p>
            <a:r>
              <a:rPr lang="zh-TW" altLang="en-US" dirty="0" smtClean="0"/>
              <a:t>脑肿瘤：风大于所有元素。</a:t>
            </a:r>
          </a:p>
          <a:p>
            <a:r>
              <a:rPr lang="zh-TW" altLang="en-US" dirty="0" smtClean="0"/>
              <a:t>气管炎：风大不调。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哮喘：风大不调。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6986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宇宙六大元素的交融变化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生命自身的组成元素与宇宙元素的统一性，除了以六大来观察外在的现象之外</a:t>
            </a:r>
            <a:r>
              <a:rPr lang="en-US" altLang="zh-TW" dirty="0" smtClean="0"/>
              <a:t>,</a:t>
            </a:r>
            <a:r>
              <a:rPr lang="zh-TW" altLang="en-US" dirty="0" smtClean="0"/>
              <a:t>也可以用来观察生命</a:t>
            </a:r>
            <a:r>
              <a:rPr lang="zh-TW" altLang="en-US" b="1" dirty="0" smtClean="0"/>
              <a:t>自身</a:t>
            </a:r>
            <a:r>
              <a:rPr lang="zh-TW" altLang="en-US" dirty="0" smtClean="0"/>
              <a:t>的组成与</a:t>
            </a:r>
            <a:r>
              <a:rPr lang="zh-TW" altLang="en-US" b="1" dirty="0" smtClean="0"/>
              <a:t>外界</a:t>
            </a:r>
            <a:r>
              <a:rPr lang="zh-TW" altLang="en-US" dirty="0" smtClean="0"/>
              <a:t>的统一性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这种关系称为「</a:t>
            </a:r>
            <a:r>
              <a:rPr lang="zh-TW" altLang="en-US" b="1" dirty="0" smtClean="0"/>
              <a:t>同类无碍</a:t>
            </a:r>
            <a:r>
              <a:rPr lang="en-US" altLang="zh-TW" dirty="0" smtClean="0"/>
              <a:t>《</a:t>
            </a:r>
            <a:r>
              <a:rPr lang="zh-TW" altLang="en-US" dirty="0"/>
              <a:t>中阿含</a:t>
            </a:r>
            <a:r>
              <a:rPr lang="en-US" altLang="zh-TW" dirty="0"/>
              <a:t>》</a:t>
            </a:r>
            <a:r>
              <a:rPr lang="zh-TW" altLang="en-US" dirty="0"/>
              <a:t>卷三</a:t>
            </a:r>
            <a:r>
              <a:rPr lang="en-US" altLang="zh-TW" dirty="0" smtClean="0"/>
              <a:t>〈</a:t>
            </a:r>
            <a:r>
              <a:rPr lang="zh-TW" altLang="en-US" dirty="0" smtClean="0"/>
              <a:t>度经</a:t>
            </a:r>
            <a:r>
              <a:rPr lang="en-US" altLang="zh-TW" dirty="0" smtClean="0"/>
              <a:t>〉</a:t>
            </a:r>
            <a:r>
              <a:rPr lang="zh-TW" altLang="en-US" dirty="0" smtClean="0"/>
              <a:t>中说</a:t>
            </a:r>
            <a:r>
              <a:rPr lang="en-US" altLang="zh-TW" dirty="0" smtClean="0"/>
              <a:t>:</a:t>
            </a:r>
            <a:r>
              <a:rPr lang="zh-TW" altLang="en-US" dirty="0"/>
              <a:t>「云何六界法</a:t>
            </a:r>
            <a:r>
              <a:rPr lang="en-US" altLang="zh-TW" dirty="0" smtClean="0"/>
              <a:t>?</a:t>
            </a:r>
            <a:r>
              <a:rPr lang="zh-TW" altLang="en-US" dirty="0" smtClean="0"/>
              <a:t>我所自知自觉</a:t>
            </a:r>
            <a:r>
              <a:rPr lang="en-US" altLang="zh-TW" dirty="0" smtClean="0"/>
              <a:t>,</a:t>
            </a:r>
            <a:r>
              <a:rPr lang="zh-TW" altLang="en-US" dirty="0" smtClean="0"/>
              <a:t>为汝说</a:t>
            </a:r>
            <a:r>
              <a:rPr lang="en-US" altLang="zh-TW" dirty="0" smtClean="0"/>
              <a:t>,</a:t>
            </a:r>
            <a:r>
              <a:rPr lang="zh-TW" altLang="en-US" dirty="0" smtClean="0"/>
              <a:t>谓地、水、火、风、空、识界</a:t>
            </a:r>
            <a:r>
              <a:rPr lang="en-US" altLang="zh-TW" dirty="0" smtClean="0"/>
              <a:t>,</a:t>
            </a:r>
            <a:r>
              <a:rPr lang="zh-TW" altLang="en-US" dirty="0" smtClean="0"/>
              <a:t>是谓六界法。我所自知自觉</a:t>
            </a:r>
            <a:r>
              <a:rPr lang="en-US" altLang="zh-TW" dirty="0" smtClean="0"/>
              <a:t>,</a:t>
            </a:r>
            <a:r>
              <a:rPr lang="zh-TW" altLang="en-US" dirty="0" smtClean="0"/>
              <a:t>为汝说也。以六界合故便生母胎。」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572673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389120"/>
          </a:xfrm>
        </p:spPr>
        <p:txBody>
          <a:bodyPr/>
          <a:lstStyle/>
          <a:p>
            <a:r>
              <a:rPr lang="zh-TW" altLang="en-US" dirty="0" smtClean="0"/>
              <a:t>脾胃不合、胃癌、脾类疾病：火旺，火吞噬地。</a:t>
            </a:r>
          </a:p>
          <a:p>
            <a:r>
              <a:rPr lang="zh-TW" altLang="en-US" dirty="0" smtClean="0"/>
              <a:t>筋脉、肌肉炎症、神经发炎：风缺失。</a:t>
            </a:r>
          </a:p>
          <a:p>
            <a:r>
              <a:rPr lang="zh-TW" altLang="en-US" dirty="0" smtClean="0"/>
              <a:t>脱发：地贫瘠。</a:t>
            </a:r>
          </a:p>
          <a:p>
            <a:r>
              <a:rPr lang="zh-TW" altLang="en-US" dirty="0" smtClean="0"/>
              <a:t>少白头：火、水两格缺失。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癫痫：风、地缺失大元素。</a:t>
            </a:r>
          </a:p>
          <a:p>
            <a:r>
              <a:rPr lang="zh-TW" altLang="en-US" dirty="0" smtClean="0"/>
              <a:t>白癜风：火、风互相吞噬。</a:t>
            </a:r>
          </a:p>
          <a:p>
            <a:r>
              <a:rPr lang="zh-TW" altLang="en-US" dirty="0" smtClean="0"/>
              <a:t>老年痴呆：地、水、火缺失。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椎间盘突出：地不调。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45539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983832"/>
          </a:xfrm>
        </p:spPr>
        <p:txBody>
          <a:bodyPr/>
          <a:lstStyle/>
          <a:p>
            <a:r>
              <a:rPr lang="zh-TW" altLang="en-US" dirty="0" smtClean="0"/>
              <a:t>就人体而言，四大不调，百病丛生，四大离散，则身躯坏灭，这时，我们的身体又在那里呢？所以，无论是世界万物，或是我人的身体，都只是四大和合而成的假相罢了，并没有一定的实体。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813758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124744"/>
            <a:ext cx="5256584" cy="4427537"/>
          </a:xfrm>
        </p:spPr>
      </p:pic>
    </p:spTree>
    <p:extLst>
      <p:ext uri="{BB962C8B-B14F-4D97-AF65-F5344CB8AC3E}">
        <p14:creationId xmlns:p14="http://schemas.microsoft.com/office/powerpoint/2010/main" val="43630481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717656"/>
          </a:xfrm>
        </p:spPr>
        <p:txBody>
          <a:bodyPr/>
          <a:lstStyle/>
          <a:p>
            <a:r>
              <a:rPr lang="zh-TW" altLang="en-US" dirty="0" smtClean="0"/>
              <a:t>我们的生命就在一口气进、一口气 出之间，要是一口气吸入就不在呼   出，生命就结束了。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711104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如果身体的四大分散，有情的生命就会随着死亡。根据经上记载，一般人在临命终时，有下列三种征候：</a:t>
            </a:r>
          </a:p>
          <a:p>
            <a:endParaRPr lang="zh-TW" altLang="en-US" dirty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地大增上：因肉体或骨骼的毛病而死亡者，在临终时，觉得全身像大地缓缓的陆沈于海中一样，产生一种很大的压迫感，如同「地大落入水大之中」。</a:t>
            </a:r>
          </a:p>
          <a:p>
            <a:endParaRPr lang="zh-TW" altLang="en-US" dirty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水大增上：因血液循环系统不顺畅而死亡者，在临终时，先是觉得全身有如浸在水中一样冰冷潮湿，然后感到像火烧一般的高热，如同「水大落入火大之中」。</a:t>
            </a:r>
          </a:p>
          <a:p>
            <a:endParaRPr lang="zh-TW" altLang="en-US" dirty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火大增上：因呼吸系统障碍而死亡者，在临终时，觉得身体像是在暮色野火中燎烧，一阵烈风吹刮，碎为微尘，片片烟飞灰灭，如同「火大落入风大之中」。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968314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杂阿含经卷第三</a:t>
            </a:r>
            <a:r>
              <a:rPr lang="en-US" altLang="zh-TW" dirty="0" smtClean="0"/>
              <a:t>:</a:t>
            </a:r>
            <a:r>
              <a:rPr lang="zh-TW" altLang="en-US" dirty="0" smtClean="0"/>
              <a:t>云何色受阴？所有色，彼一切四大，及四大所造色，是名为色受阴。复次，彼色是无常、苦、变易之法。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  <a:p>
            <a:r>
              <a:rPr lang="zh-TW" altLang="en-US" dirty="0" smtClean="0"/>
              <a:t>四大的本身主要是指坚、暖、湿、动四种特性，遇缘就会生起变化，因此，这些特性的当体也是了不可得。「四大皆空」，就是指宇宙万有均无实体的真理。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流动的水在温度寒冷到摄氏零度以下时，就会凝结成固体的冰，成为地大；当温度加热到摄氏一百度以上时，又会蒸发成气体，成为风大。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257178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endParaRPr lang="zh-TW" altLang="en-US" dirty="0"/>
          </a:p>
          <a:p>
            <a:r>
              <a:rPr lang="zh-TW" altLang="en-US" dirty="0" smtClean="0"/>
              <a:t>四大假合的色身，是一种物质的现象，而人之所以称为“有情众生”，除了具有物理机能外，还有忧、悲、苦、恼、喜、怒、哀、乐等精神状态。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人是由物质和精神聚集的和合体，所谓物质，就是父母所生的四大假合之身，佛法名之曰“色”；所谓精神，就是佛法所说的受、想、行、识。色、受、想、行、识五者，是构成我人身心的五个条件，称为“五蕴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402160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zh-TW" altLang="en-US" dirty="0" smtClean="0"/>
              <a:t>然而，凡夫众生无明，往往执着五蕴假合之相为</a:t>
            </a:r>
            <a:r>
              <a:rPr lang="zh-TW" altLang="en-US" b="1" dirty="0" smtClean="0"/>
              <a:t>“我”</a:t>
            </a:r>
            <a:r>
              <a:rPr lang="zh-TW" altLang="en-US" dirty="0" smtClean="0"/>
              <a:t>，有“我”就会与“人”争执，我是他非，由此而造业，引生烦恼痛苦。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 smtClean="0"/>
              <a:t>因此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大智度论</a:t>
            </a:r>
            <a:r>
              <a:rPr lang="en-US" altLang="zh-TW" dirty="0" smtClean="0"/>
              <a:t>》</a:t>
            </a:r>
            <a:r>
              <a:rPr lang="zh-TW" altLang="en-US" dirty="0" smtClean="0"/>
              <a:t>说：</a:t>
            </a:r>
            <a:r>
              <a:rPr lang="en-US" altLang="zh-TW" dirty="0" smtClean="0"/>
              <a:t>『</a:t>
            </a:r>
            <a:r>
              <a:rPr lang="zh-TW" altLang="en-US" dirty="0"/>
              <a:t>我</a:t>
            </a:r>
            <a:r>
              <a:rPr lang="en-US" altLang="zh-TW" dirty="0" smtClean="0"/>
              <a:t>』</a:t>
            </a:r>
            <a:r>
              <a:rPr lang="zh-TW" altLang="en-US" dirty="0" smtClean="0"/>
              <a:t>是一切诸烦恼根本，先着五众为我，然后着外物为我所。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《</a:t>
            </a:r>
            <a:r>
              <a:rPr lang="zh-TW" altLang="en-US" dirty="0" smtClean="0"/>
              <a:t>原人论</a:t>
            </a:r>
            <a:r>
              <a:rPr lang="en-US" altLang="zh-TW" dirty="0" smtClean="0"/>
              <a:t>》</a:t>
            </a:r>
            <a:r>
              <a:rPr lang="zh-TW" altLang="en-US" dirty="0" smtClean="0"/>
              <a:t>也说：“身心假合，似一似常，凡愚不觉，执之为我。宝此我故，即起贪、瞋、痴等三毒。三毒系意，发动身口，造一切业。”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958790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r>
              <a:rPr lang="zh-TW" altLang="en-US" dirty="0" smtClean="0"/>
              <a:t>佛陀为了破除凡夫“</a:t>
            </a:r>
            <a:r>
              <a:rPr lang="zh-TW" altLang="en-US" b="1" dirty="0" smtClean="0">
                <a:solidFill>
                  <a:srgbClr val="FF0000"/>
                </a:solidFill>
              </a:rPr>
              <a:t>执我为有</a:t>
            </a:r>
            <a:r>
              <a:rPr lang="zh-TW" altLang="en-US" dirty="0" smtClean="0"/>
              <a:t>”的愚迷，故说“四大本空，五蕴非有”的真理，希望众生都能“照见五蕴皆空”，</a:t>
            </a:r>
            <a:r>
              <a:rPr lang="zh-TW" altLang="en-US" b="1" dirty="0" smtClean="0">
                <a:solidFill>
                  <a:srgbClr val="FF0000"/>
                </a:solidFill>
              </a:rPr>
              <a:t>获得般若空慧</a:t>
            </a:r>
            <a:r>
              <a:rPr lang="zh-TW" altLang="en-US" b="1" dirty="0" smtClean="0"/>
              <a:t>。</a:t>
            </a:r>
            <a:endParaRPr lang="en-US" altLang="zh-TW" b="1" dirty="0" smtClean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 smtClean="0"/>
              <a:t>般若为三世诸佛之母，般若根源于空，经过了空的体证，般若才能显现，从而证得正觉。所以，由“无我”而进入“空性”，是修行到达解脱所必经的路径。</a:t>
            </a:r>
            <a:endParaRPr lang="en-US" altLang="zh-TW" dirty="0" smtClean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0916055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“人之大患，在吾有身。”我人的身体实乃众苦积聚而成，心理上有贪、瞋、痴烦恼的痛苦，身体上有老、病、死的痛苦，家庭里有愁衣愁食及恩爱别离的痛苦，社会上有是非斗争，怨憎相会的痛苦，世间上有风、水、火、震、兵灾等痛苦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苦，紧紧的跟随我们，纠缠我们。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/>
              <a:t>此老、病、死於諸世間實不可愛、實不光澤、實不可念、實不稱意。若老、病、死世間無者，如來應正等覺不出於世，為諸眾生說所證法及調伏事。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943519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96752"/>
            <a:ext cx="6922860" cy="4824536"/>
          </a:xfrm>
        </p:spPr>
      </p:pic>
    </p:spTree>
    <p:extLst>
      <p:ext uri="{BB962C8B-B14F-4D97-AF65-F5344CB8AC3E}">
        <p14:creationId xmlns:p14="http://schemas.microsoft.com/office/powerpoint/2010/main" val="12575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5544616"/>
          </a:xfrm>
        </p:spPr>
        <p:txBody>
          <a:bodyPr/>
          <a:lstStyle/>
          <a:p>
            <a:r>
              <a:rPr lang="zh-TW" altLang="en-US" dirty="0" smtClean="0"/>
              <a:t>学佛应该要先认识“苦”；知“苦”，才知道求“解脱”。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要知苦，先要能正确认识五蕴缘生之法皆是无常，以无常故有苦，为解脱苦故，须知无我。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能够观此五蕴身心皆是缘生无性，当体即空，才能无我；无我即能远离颠倒执着，无我才能解脱。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希望我们都能趣入四大本空，五蕴非有的真理“照见五蕴皆空”，获得般若空慧。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139849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迴向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95736" y="2276872"/>
            <a:ext cx="5050904" cy="2285608"/>
          </a:xfrm>
        </p:spPr>
        <p:txBody>
          <a:bodyPr/>
          <a:lstStyle/>
          <a:p>
            <a:r>
              <a:rPr lang="zh-CN" altLang="en-US" dirty="0"/>
              <a:t>愿以此功德。   庄严佛净土。 </a:t>
            </a:r>
          </a:p>
          <a:p>
            <a:r>
              <a:rPr lang="zh-CN" altLang="en-US" dirty="0"/>
              <a:t>上报四重恩。   下济三途苦。 </a:t>
            </a:r>
          </a:p>
          <a:p>
            <a:r>
              <a:rPr lang="zh-CN" altLang="en-US" dirty="0"/>
              <a:t>若有见闻者。   悉发菩提心。</a:t>
            </a:r>
          </a:p>
          <a:p>
            <a:r>
              <a:rPr lang="zh-CN" altLang="en-US" dirty="0"/>
              <a:t> 尽此一报身。   同生极乐国。</a:t>
            </a:r>
          </a:p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0833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1751</TotalTime>
  <Words>10632</Words>
  <Application>Microsoft Office PowerPoint</Application>
  <PresentationFormat>如螢幕大小 (4:3)</PresentationFormat>
  <Paragraphs>430</Paragraphs>
  <Slides>91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91</vt:i4>
      </vt:variant>
    </vt:vector>
  </HeadingPairs>
  <TitlesOfParts>
    <vt:vector size="92" baseType="lpstr">
      <vt:lpstr>流線</vt:lpstr>
      <vt:lpstr>第七部分   四大五蘊 </vt:lpstr>
      <vt:lpstr>祈请金刚上师带安来 顶礼金刚上师带安来 皈依金刚上师带安来 </vt:lpstr>
      <vt:lpstr>蕴处界三处观</vt:lpstr>
      <vt:lpstr>PowerPoint 簡報</vt:lpstr>
      <vt:lpstr>PowerPoint 簡報</vt:lpstr>
      <vt:lpstr>六处观  十二处</vt:lpstr>
      <vt:lpstr>六界观—构成宇宙万象六大元素</vt:lpstr>
      <vt:lpstr>宇宙六大元素的交融变化</vt:lpstr>
      <vt:lpstr>PowerPoint 簡報</vt:lpstr>
      <vt:lpstr>PowerPoint 簡報</vt:lpstr>
      <vt:lpstr>PowerPoint 簡報</vt:lpstr>
      <vt:lpstr>PowerPoint 簡報</vt:lpstr>
      <vt:lpstr>PowerPoint 簡報</vt:lpstr>
      <vt:lpstr>五蕴观是什么？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什么是色蕴</vt:lpstr>
      <vt:lpstr>PowerPoint 簡報</vt:lpstr>
      <vt:lpstr>PowerPoint 簡報</vt:lpstr>
      <vt:lpstr>PowerPoint 簡報</vt:lpstr>
      <vt:lpstr>相续的色</vt:lpstr>
      <vt:lpstr>品类的色</vt:lpstr>
      <vt:lpstr>趣处的色</vt:lpstr>
      <vt:lpstr>PowerPoint 簡報</vt:lpstr>
      <vt:lpstr>PowerPoint 簡報</vt:lpstr>
      <vt:lpstr>差别的色</vt:lpstr>
      <vt:lpstr>PowerPoint 簡報</vt:lpstr>
      <vt:lpstr>PowerPoint 簡報</vt:lpstr>
      <vt:lpstr>什么是受蕴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什么是想蕴</vt:lpstr>
      <vt:lpstr>从「不能取相」这个角度来解释，以方便理解什么是取相。</vt:lpstr>
      <vt:lpstr>请问黑色的小点，到底在什么地方？能确定吗</vt:lpstr>
      <vt:lpstr>再看下面的图片，先从上往下看，然后从下往上看，请问你能看出来柱子是圆形的，还是方形的？能确定吗？</vt:lpstr>
      <vt:lpstr>下面的这些人，谁在上面，谁在下面？</vt:lpstr>
      <vt:lpstr>PowerPoint 簡報</vt:lpstr>
      <vt:lpstr>哪根横线长一些？</vt:lpstr>
      <vt:lpstr>PowerPoint 簡報</vt:lpstr>
      <vt:lpstr>PowerPoint 簡報</vt:lpstr>
      <vt:lpstr>PowerPoint 簡報</vt:lpstr>
      <vt:lpstr>什么是行蕴</vt:lpstr>
      <vt:lpstr>什么是识蕴</vt:lpstr>
      <vt:lpstr>PowerPoint 簡報</vt:lpstr>
      <vt:lpstr>PowerPoint 簡報</vt:lpstr>
      <vt:lpstr>PowerPoint 簡報</vt:lpstr>
      <vt:lpstr>五蘊非有</vt:lpstr>
      <vt:lpstr>PowerPoint 簡報</vt:lpstr>
      <vt:lpstr>PowerPoint 簡報</vt:lpstr>
      <vt:lpstr>PowerPoint 簡報</vt:lpstr>
      <vt:lpstr>四大</vt:lpstr>
      <vt:lpstr>四大何以稱「大」</vt:lpstr>
      <vt:lpstr>四大皆空</vt:lpstr>
      <vt:lpstr>四大含義</vt:lpstr>
      <vt:lpstr>PowerPoint 簡報</vt:lpstr>
      <vt:lpstr>PowerPoint 簡報</vt:lpstr>
      <vt:lpstr>地大</vt:lpstr>
      <vt:lpstr>水大</vt:lpstr>
      <vt:lpstr>火大</vt:lpstr>
      <vt:lpstr>風大</vt:lpstr>
      <vt:lpstr>PowerPoint 簡報</vt:lpstr>
      <vt:lpstr>四大不調病相</vt:lpstr>
      <vt:lpstr>四大不调（地、水、火、风、）疾病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迴向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第七部分   四大五蘊</dc:title>
  <dc:creator>yaofuhome</dc:creator>
  <cp:lastModifiedBy>yaofuhome</cp:lastModifiedBy>
  <cp:revision>129</cp:revision>
  <dcterms:created xsi:type="dcterms:W3CDTF">2018-03-05T07:30:03Z</dcterms:created>
  <dcterms:modified xsi:type="dcterms:W3CDTF">2018-03-17T04:42:07Z</dcterms:modified>
</cp:coreProperties>
</file>