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29" r:id="rId6"/>
    <p:sldId id="258" r:id="rId7"/>
    <p:sldId id="317" r:id="rId8"/>
    <p:sldId id="328" r:id="rId9"/>
    <p:sldId id="320" r:id="rId10"/>
    <p:sldId id="259" r:id="rId11"/>
    <p:sldId id="260" r:id="rId12"/>
    <p:sldId id="261" r:id="rId13"/>
    <p:sldId id="263" r:id="rId14"/>
    <p:sldId id="321" r:id="rId15"/>
    <p:sldId id="327" r:id="rId16"/>
    <p:sldId id="385" r:id="rId17"/>
    <p:sldId id="322" r:id="rId18"/>
    <p:sldId id="323" r:id="rId19"/>
    <p:sldId id="271" r:id="rId20"/>
    <p:sldId id="324" r:id="rId21"/>
    <p:sldId id="326" r:id="rId22"/>
    <p:sldId id="264" r:id="rId23"/>
    <p:sldId id="286" r:id="rId24"/>
    <p:sldId id="265" r:id="rId25"/>
    <p:sldId id="268" r:id="rId26"/>
    <p:sldId id="372" r:id="rId27"/>
    <p:sldId id="269" r:id="rId28"/>
    <p:sldId id="374" r:id="rId29"/>
    <p:sldId id="373" r:id="rId30"/>
    <p:sldId id="272" r:id="rId31"/>
    <p:sldId id="375" r:id="rId32"/>
    <p:sldId id="377" r:id="rId33"/>
    <p:sldId id="273" r:id="rId34"/>
    <p:sldId id="275" r:id="rId35"/>
    <p:sldId id="278" r:id="rId36"/>
    <p:sldId id="276" r:id="rId37"/>
    <p:sldId id="277" r:id="rId38"/>
    <p:sldId id="378" r:id="rId39"/>
  </p:sldIdLst>
  <p:sldSz cx="12192000" cy="6858000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4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171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711" y="1279366"/>
            <a:ext cx="6140958" cy="34542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38" y="4925560"/>
            <a:ext cx="5683504" cy="40300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171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 indent="-2286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56.jpeg"/><Relationship Id="rId2" Type="http://schemas.openxmlformats.org/officeDocument/2006/relationships/image" Target="../media/image21.jpeg"/><Relationship Id="rId1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9" name="标题 1"/>
          <p:cNvSpPr>
            <a:spLocks noGrp="1"/>
          </p:cNvSpPr>
          <p:nvPr>
            <p:ph type="ctrTitle"/>
          </p:nvPr>
        </p:nvSpPr>
        <p:spPr>
          <a:xfrm>
            <a:off x="346710" y="633730"/>
            <a:ext cx="10321290" cy="1118235"/>
          </a:xfrm>
        </p:spPr>
        <p:txBody>
          <a:bodyPr vert="horz" lIns="91440" tIns="45720" rIns="91440" bIns="45720" anchor="b"/>
          <a:p>
            <a:pPr algn="l" defTabSz="914400">
              <a:buNone/>
            </a:pPr>
            <a:r>
              <a:rPr lang="en-US" altLang="zh-CN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  <a:t> </a:t>
            </a:r>
            <a:r>
              <a:rPr lang="zh-CN" altLang="en-US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  <a:t>带安来上师佛学课程</a:t>
            </a:r>
            <a:endParaRPr lang="zh-CN" altLang="en-US" kern="1200">
              <a:latin typeface="华文隶书" panose="02010800040101010101" charset="-122"/>
              <a:ea typeface="华文隶书" panose="02010800040101010101" charset="-122"/>
              <a:cs typeface="+mj-cs"/>
            </a:endParaRPr>
          </a:p>
        </p:txBody>
      </p:sp>
      <p:sp>
        <p:nvSpPr>
          <p:cNvPr id="2050" name="副标题 2"/>
          <p:cNvSpPr>
            <a:spLocks noGrp="1"/>
          </p:cNvSpPr>
          <p:nvPr>
            <p:ph type="subTitle" idx="1"/>
          </p:nvPr>
        </p:nvSpPr>
        <p:spPr>
          <a:xfrm>
            <a:off x="1294765" y="2411095"/>
            <a:ext cx="9495155" cy="3606800"/>
          </a:xfrm>
        </p:spPr>
        <p:txBody>
          <a:bodyPr vert="horz" lIns="91440" tIns="45720" rIns="91440" bIns="45720" anchor="t"/>
          <a:p>
            <a:pPr defTabSz="914400"/>
            <a:endParaRPr lang="zh-CN" altLang="en-US" sz="50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endParaRPr lang="zh-CN" altLang="en-US" sz="50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50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                                    </a:t>
            </a:r>
            <a:endParaRPr lang="zh-CN" altLang="en-US" sz="50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algn="l" defTabSz="914400"/>
            <a:r>
              <a:rPr lang="zh-CN" altLang="en-US" sz="66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密宗八大明 王</a:t>
            </a:r>
            <a:endParaRPr lang="zh-CN" altLang="en-US" sz="66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2710" y="11430"/>
            <a:ext cx="453834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1"/>
          <p:cNvSpPr>
            <a:spLocks noGrp="1"/>
          </p:cNvSpPr>
          <p:nvPr>
            <p:ph type="title"/>
          </p:nvPr>
        </p:nvSpPr>
        <p:spPr>
          <a:xfrm>
            <a:off x="686753" y="548640"/>
            <a:ext cx="4165600" cy="1008063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+mj-cs"/>
                <a:sym typeface="宋体" panose="02010600030101010101" pitchFamily="2" charset="-122"/>
              </a:rPr>
              <a:t>为什么要学习明王？</a:t>
            </a: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+mj-cs"/>
            </a:endParaRPr>
          </a:p>
        </p:txBody>
      </p:sp>
      <p:sp>
        <p:nvSpPr>
          <p:cNvPr id="8195" name="文本占位符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anchor="t"/>
          <a:p>
            <a:pPr defTabSz="914400"/>
            <a:r>
              <a:rPr lang="zh-CN" altLang="en-US" sz="3200" kern="1200">
                <a:latin typeface="华文隶书" panose="02010800040101010101" charset="-122"/>
                <a:ea typeface="华文隶书" panose="02010800040101010101" charset="-122"/>
                <a:cs typeface="华文细黑" panose="02010600040101010101" charset="-122"/>
              </a:rPr>
              <a:t>密乘三根本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上师 </a:t>
            </a:r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- 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一切加持的根本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本尊 </a:t>
            </a:r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- 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一切成就的根本 （明王）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护法 </a:t>
            </a:r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- 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一切事业的根本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（出世间护法与世间护法）</a:t>
            </a:r>
            <a:endParaRPr lang="zh-CN" altLang="en-US" b="1" kern="1200">
              <a:latin typeface="+mn-lt"/>
              <a:ea typeface="+mn-ea"/>
              <a:cs typeface="+mn-cs"/>
            </a:endParaRPr>
          </a:p>
          <a:p>
            <a:pPr defTabSz="914400"/>
            <a:endParaRPr lang="zh-CN" altLang="en-US" b="1" kern="1200"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4" name="图片 3" descr="密法行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6565" y="1634490"/>
            <a:ext cx="3811270" cy="5086985"/>
          </a:xfrm>
          <a:prstGeom prst="rect">
            <a:avLst/>
          </a:prstGeom>
        </p:spPr>
      </p:pic>
      <p:pic>
        <p:nvPicPr>
          <p:cNvPr id="3" name="图片占位符 2" descr="上师1"/>
          <p:cNvPicPr>
            <a:picLocks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005070" y="394970"/>
            <a:ext cx="3407410" cy="3716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>
            <p:ph type="title"/>
          </p:nvPr>
        </p:nvSpPr>
        <p:spPr>
          <a:xfrm>
            <a:off x="840105" y="456565"/>
            <a:ext cx="4165600" cy="1704975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2000" kern="1200">
                <a:solidFill>
                  <a:srgbClr val="1F2DA8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与明王相关的重要概念</a:t>
            </a:r>
            <a:br>
              <a:rPr lang="zh-CN" altLang="en-US" kern="1200"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br>
              <a:rPr lang="zh-CN" altLang="en-US" kern="1200">
                <a:latin typeface="微软雅黑" panose="020B0503020204020204" charset="-122"/>
                <a:ea typeface="微软雅黑" panose="020B0503020204020204" charset="-122"/>
                <a:cs typeface="+mj-cs"/>
              </a:rPr>
            </a:br>
            <a:r>
              <a:rPr lang="en-US" altLang="zh-CN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--</a:t>
            </a: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曼荼罗</a:t>
            </a: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3" name="图片占位符 2" descr="11面观音坛城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7371715" y="854075"/>
            <a:ext cx="4797425" cy="5583555"/>
          </a:xfrm>
          <a:prstGeom prst="rect">
            <a:avLst/>
          </a:prstGeom>
        </p:spPr>
      </p:pic>
      <p:sp>
        <p:nvSpPr>
          <p:cNvPr id="9219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1788795"/>
            <a:ext cx="6531610" cy="4080510"/>
          </a:xfrm>
        </p:spPr>
        <p:txBody>
          <a:bodyPr vert="horz" lIns="91440" tIns="45720" rIns="91440" bIns="45720" anchor="t"/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曼陀罗，曼荼罗、满达、曼扎、曼达， 意译为坛，坛城，坛场，以轮围具足或“聚集”为本意。指一切圣贤、一切功德的聚集之处，密宗本尊及其眷众聚集的场合，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是密教传统的修持能量的中心。</a:t>
            </a:r>
            <a:endParaRPr lang="zh-CN" altLang="en-US" kern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/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1．普门曼荼罗，诸尊聚集一起，如以大日如来为中心的两部曼荼罗</a:t>
            </a:r>
            <a:r>
              <a:rPr lang="zh-CN" altLang="en-US" b="1" kern="12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（即胎藏界曼荼罗和</a:t>
            </a:r>
            <a:r>
              <a:rPr lang="zh-CN" altLang="en-US" b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金刚界曼荼罗</a:t>
            </a:r>
            <a:r>
              <a:rPr lang="zh-CN" altLang="en-US" b="1" kern="12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）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。 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2．部会曼荼罗，部分诸尊，例如莲华部的十一面观音曼荼罗等。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3．别尊曼荼罗，以一尊为中心的曼荼罗。例如马头明王曼荼罗等</a:t>
            </a:r>
            <a:endParaRPr lang="zh-CN" altLang="en-US" kern="1200">
              <a:latin typeface="+mn-lt"/>
              <a:ea typeface="+mn-ea"/>
              <a:cs typeface="+mn-cs"/>
            </a:endParaRPr>
          </a:p>
          <a:p>
            <a:pPr defTabSz="914400"/>
            <a:endParaRPr lang="zh-CN" altLang="en-US" kern="1200"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19430" y="304165"/>
            <a:ext cx="4486275" cy="393065"/>
          </a:xfrm>
        </p:spPr>
        <p:txBody>
          <a:bodyPr/>
          <a:p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  <a:sym typeface="+mn-ea"/>
              </a:rPr>
              <a:t>胎藏界曼荼罗</a:t>
            </a:r>
            <a:endParaRPr lang="zh-CN" altLang="en-US" sz="36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6" name="图片占位符 5" descr="胎藏界曼荼罗3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6657340" y="39370"/>
            <a:ext cx="5546725" cy="6778625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519430" y="865505"/>
            <a:ext cx="5938520" cy="5309235"/>
          </a:xfrm>
        </p:spPr>
        <p:txBody>
          <a:bodyPr/>
          <a:p>
            <a:pPr defTabSz="914400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譬喻净菩提心，佛性，众生皆具，如胎藏于母体，或莲种藏于莲台，敷于八瓣莲叶内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《大日经》卷五：</a:t>
            </a:r>
            <a:r>
              <a:rPr lang="en-US" altLang="zh-CN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菩提心为因，大悲为根，方便为究竟，既是心实相花台，大悲胎藏开敷，以大悲方便现作三重普门眷属，以是义故名为大悲胎藏界曼陀罗。”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佛的理德；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菩提心德，大悲德，摄化方便德，显大日如来自身，现三重普门眷属（内眷属，大眷属，一切众生喜见随类之身）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定，悲，智 三德，则显化为佛部，莲花部，金刚部三部，诸院分归。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endParaRPr lang="zh-CN" altLang="en-US" sz="1800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en-US" altLang="zh-CN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- - </a:t>
            </a:r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因曼荼罗，理曼荼罗，本生曼荼罗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导他 下化门，启悟 向上门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（四百十四尊）</a:t>
            </a:r>
            <a:endParaRPr lang="zh-CN" altLang="en-US">
              <a:sym typeface="+mn-ea"/>
            </a:endParaRPr>
          </a:p>
          <a:p>
            <a:pPr defTabSz="914400"/>
            <a:endParaRPr lang="zh-CN" altLang="en-US" kern="1200">
              <a:latin typeface="+mn-lt"/>
              <a:ea typeface="+mn-ea"/>
              <a:cs typeface="+mn-cs"/>
              <a:sym typeface="+mn-ea"/>
            </a:endParaRPr>
          </a:p>
          <a:p>
            <a:pPr defTabSz="914400"/>
            <a:endParaRPr lang="zh-CN" altLang="en-US" kern="1200">
              <a:latin typeface="+mn-lt"/>
              <a:ea typeface="+mn-ea"/>
              <a:cs typeface="+mn-cs"/>
            </a:endParaRPr>
          </a:p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569835" y="6985"/>
            <a:ext cx="2576195" cy="569595"/>
          </a:xfrm>
        </p:spPr>
        <p:txBody>
          <a:bodyPr/>
          <a:p>
            <a:r>
              <a:rPr lang="en-US" altLang="zh-CN" sz="2800">
                <a:latin typeface="华文隶书" panose="02010800040101010101" charset="-122"/>
                <a:ea typeface="华文隶书" panose="02010800040101010101" charset="-122"/>
              </a:rPr>
              <a:t>     </a:t>
            </a: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</a:rPr>
              <a:t>大曼荼罗</a:t>
            </a:r>
            <a:endParaRPr lang="zh-CN" altLang="en-US" sz="280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9" name="内容占位符 8" descr="胎藏界曼荼罗10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6151880" y="419100"/>
            <a:ext cx="5821680" cy="644334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7" name="内容占位符 5" descr="胎藏界曼荼罗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33985" y="6350"/>
            <a:ext cx="6088380" cy="6856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528435" y="258445"/>
            <a:ext cx="4825365" cy="338455"/>
          </a:xfrm>
        </p:spPr>
        <p:txBody>
          <a:bodyPr/>
          <a:p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</a:rPr>
              <a:t>法曼荼罗</a:t>
            </a:r>
            <a:endParaRPr lang="zh-CN" altLang="en-US" sz="280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内容占位符 5" descr="胎藏界曼荼罗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0815" y="581660"/>
            <a:ext cx="6016625" cy="629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内容占位符 7" descr="胎藏界曼荼罗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7440" y="645160"/>
            <a:ext cx="5735955" cy="62350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9" name="内容占位符 8" descr="中台八叶院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27725" y="137160"/>
            <a:ext cx="6197600" cy="6197600"/>
          </a:xfrm>
          <a:prstGeom prst="rect">
            <a:avLst/>
          </a:prstGeom>
        </p:spPr>
      </p:pic>
      <p:sp>
        <p:nvSpPr>
          <p:cNvPr id="4" name="内容占位符 3"/>
          <p:cNvSpPr/>
          <p:nvPr>
            <p:ph sz="half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中台简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" y="137160"/>
            <a:ext cx="5673725" cy="63836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1" name="内容占位符 10" descr="胎藏界曼荼罗10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7248525" y="8255"/>
            <a:ext cx="4970780" cy="550735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0" name="内容占位符 9" descr="胎藏界曼荼罗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210" y="8255"/>
            <a:ext cx="4986655" cy="5219700"/>
          </a:xfrm>
          <a:prstGeom prst="rect">
            <a:avLst/>
          </a:prstGeom>
        </p:spPr>
      </p:pic>
      <p:pic>
        <p:nvPicPr>
          <p:cNvPr id="12" name="图片 11" descr="胎藏界曼荼罗-持明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" y="4425950"/>
            <a:ext cx="7219315" cy="24695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"/>
          <p:cNvSpPr>
            <a:spLocks noGrp="1"/>
          </p:cNvSpPr>
          <p:nvPr>
            <p:ph type="title"/>
          </p:nvPr>
        </p:nvSpPr>
        <p:spPr>
          <a:xfrm>
            <a:off x="840105" y="457200"/>
            <a:ext cx="4165600" cy="1127125"/>
          </a:xfrm>
        </p:spPr>
        <p:txBody>
          <a:bodyPr vert="horz" lIns="91440" tIns="45720" rIns="91440" bIns="45720" anchor="b"/>
          <a:p>
            <a:pPr defTabSz="914400">
              <a:buNone/>
            </a:pPr>
            <a:br>
              <a:rPr lang="zh-CN" altLang="en-US" kern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  <a:sym typeface="+mn-ea"/>
              </a:rPr>
              <a:t>金刚界曼荼罗</a:t>
            </a: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微软雅黑" panose="020B0503020204020204" charset="-122"/>
            </a:endParaRPr>
          </a:p>
        </p:txBody>
      </p:sp>
      <p:sp>
        <p:nvSpPr>
          <p:cNvPr id="10243" name="文本占位符 3"/>
          <p:cNvSpPr>
            <a:spLocks noGrp="1"/>
          </p:cNvSpPr>
          <p:nvPr>
            <p:ph type="body" sz="half" idx="2"/>
          </p:nvPr>
        </p:nvSpPr>
        <p:spPr>
          <a:xfrm>
            <a:off x="518795" y="1797050"/>
            <a:ext cx="4486910" cy="4087495"/>
          </a:xfrm>
        </p:spPr>
        <p:txBody>
          <a:bodyPr vert="horz" lIns="91440" tIns="45720" rIns="91440" bIns="45720" anchor="t"/>
          <a:p>
            <a:pPr defTabSz="914400"/>
            <a:endParaRPr lang="zh-CN" altLang="en-US" kern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佛的智德 </a:t>
            </a:r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- 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坚固之体，锐利之用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endParaRPr lang="en-US" altLang="zh-CN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- - 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果曼荼罗，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智曼陀罗，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修生曼荼罗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若依“从果向因”的下转门之意义，第一会即是成身会，其下向左依顺序为：成身会、三昧耶会、微细会、供养会、四印会、一印会、理趣会、降三世羯磨会、降三世三昧耶会。如逆而上转，以明行者修证之阶段，则为从因至果之顺序。</a:t>
            </a:r>
            <a:endParaRPr lang="zh-CN" altLang="en-US" kern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/>
            <a:r>
              <a:rPr lang="zh-CN" altLang="en-US" kern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（一四六一尊）</a:t>
            </a:r>
            <a:endParaRPr lang="zh-CN" altLang="en-US" kern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5" name="图片占位符 4" descr="金刚界曼陀罗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773420" y="1034415"/>
            <a:ext cx="5888355" cy="50120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内容占位符 7" descr="金刚界曼荼罗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3655" y="47625"/>
            <a:ext cx="5057775" cy="5620385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1" name="图片 10" descr="金刚界曼陀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35" y="3769360"/>
            <a:ext cx="2706370" cy="2952115"/>
          </a:xfrm>
          <a:prstGeom prst="rect">
            <a:avLst/>
          </a:prstGeom>
        </p:spPr>
      </p:pic>
      <p:pic>
        <p:nvPicPr>
          <p:cNvPr id="13" name="内容占位符 12" descr="金刚界曼荼罗"/>
          <p:cNvPicPr>
            <a:picLocks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91430" y="47625"/>
            <a:ext cx="4294505" cy="6078220"/>
          </a:xfrm>
          <a:prstGeom prst="rect">
            <a:avLst/>
          </a:prstGeom>
        </p:spPr>
      </p:pic>
      <p:pic>
        <p:nvPicPr>
          <p:cNvPr id="14" name="图片 13" descr="降三世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935" y="47625"/>
            <a:ext cx="2771140" cy="3721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9" name="内容占位符 8" descr="降三世羯磨会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6256655" y="-13970"/>
            <a:ext cx="6275070" cy="689483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170545" y="5866765"/>
            <a:ext cx="2743200" cy="365125"/>
          </a:xfrm>
        </p:spPr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1" name="内容占位符 10" descr="降三世三昧耶会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7145" y="-14605"/>
            <a:ext cx="6274435" cy="6895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932363"/>
            <a:ext cx="10515600" cy="1484313"/>
          </a:xfrm>
        </p:spPr>
        <p:txBody>
          <a:bodyPr>
            <a:normAutofit fontScale="90000"/>
          </a:bodyPr>
          <a:p>
            <a:pPr algn="ctr" fontAlgn="auto"/>
            <a:r>
              <a:rPr lang="zh-CN" altLang="en-US" sz="3600" noProof="1" dirty="0">
                <a:solidFill>
                  <a:schemeClr val="tx1"/>
                </a:solidFill>
                <a:uFillTx/>
                <a:latin typeface="隶书" panose="02010509060101010101" charset="-122"/>
                <a:ea typeface="隶书" panose="02010509060101010101" charset="-122"/>
                <a:cs typeface="微软雅黑" panose="020B0503020204020204" charset="-122"/>
                <a:sym typeface="+mn-ea"/>
              </a:rPr>
              <a:t>祈请金刚上师带安来</a:t>
            </a:r>
            <a:br>
              <a:rPr lang="zh-CN" altLang="en-US" sz="3600" dirty="0">
                <a:solidFill>
                  <a:schemeClr val="tx1"/>
                </a:solidFill>
                <a:uFillTx/>
                <a:latin typeface="隶书" panose="02010509060101010101" charset="-122"/>
                <a:ea typeface="隶书" panose="02010509060101010101" charset="-122"/>
                <a:cs typeface="微软雅黑" panose="020B0503020204020204" charset="-122"/>
                <a:sym typeface="+mn-ea"/>
              </a:rPr>
            </a:br>
            <a:r>
              <a:rPr lang="zh-CN" altLang="en-US" sz="3600" noProof="1" dirty="0">
                <a:solidFill>
                  <a:schemeClr val="tx1"/>
                </a:solidFill>
                <a:uFillTx/>
                <a:latin typeface="隶书" panose="02010509060101010101" charset="-122"/>
                <a:ea typeface="隶书" panose="02010509060101010101" charset="-122"/>
                <a:cs typeface="微软雅黑" panose="020B0503020204020204" charset="-122"/>
                <a:sym typeface="+mn-ea"/>
              </a:rPr>
              <a:t>顶礼金刚上师带安来</a:t>
            </a:r>
            <a:br>
              <a:rPr lang="zh-CN" altLang="en-US" sz="3600" dirty="0">
                <a:solidFill>
                  <a:schemeClr val="tx1"/>
                </a:solidFill>
                <a:uFillTx/>
                <a:latin typeface="隶书" panose="02010509060101010101" charset="-122"/>
                <a:ea typeface="隶书" panose="02010509060101010101" charset="-122"/>
                <a:cs typeface="微软雅黑" panose="020B0503020204020204" charset="-122"/>
                <a:sym typeface="+mn-ea"/>
              </a:rPr>
            </a:br>
            <a:r>
              <a:rPr lang="zh-CN" altLang="en-US" sz="3600" noProof="1" dirty="0">
                <a:solidFill>
                  <a:schemeClr val="tx1"/>
                </a:solidFill>
                <a:uFillTx/>
                <a:latin typeface="隶书" panose="02010509060101010101" charset="-122"/>
                <a:ea typeface="隶书" panose="02010509060101010101" charset="-122"/>
                <a:cs typeface="微软雅黑" panose="020B0503020204020204" charset="-122"/>
                <a:sym typeface="+mn-ea"/>
              </a:rPr>
              <a:t>皈依金刚上师带安来</a:t>
            </a:r>
            <a:endParaRPr lang="zh-CN" altLang="en-US" sz="3600" noProof="1" dirty="0">
              <a:solidFill>
                <a:schemeClr val="tx1"/>
              </a:solidFill>
              <a:uFillTx/>
              <a:latin typeface="隶书" panose="02010509060101010101" charset="-122"/>
              <a:ea typeface="隶书" panose="02010509060101010101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074" name="内容占位符 3" descr="上师法相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10075" y="365125"/>
            <a:ext cx="3371850" cy="4351338"/>
          </a:xfr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1"/>
          <p:cNvSpPr>
            <a:spLocks noGrp="1"/>
          </p:cNvSpPr>
          <p:nvPr>
            <p:ph type="title"/>
          </p:nvPr>
        </p:nvSpPr>
        <p:spPr>
          <a:xfrm>
            <a:off x="840105" y="457200"/>
            <a:ext cx="4886960" cy="1600200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  <a:t>密宗八大明王细解</a:t>
            </a: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+mj-cs"/>
            </a:endParaRPr>
          </a:p>
        </p:txBody>
      </p:sp>
      <p:sp>
        <p:nvSpPr>
          <p:cNvPr id="11266" name="文本占位符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anchor="t"/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大孔雀明王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大马头明王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大不动明王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大降三世明王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大军荼利明王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大威德明王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大金刚夜叉明王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8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大无能胜明王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</p:txBody>
      </p:sp>
      <p:pic>
        <p:nvPicPr>
          <p:cNvPr id="3" name="图片占位符 2" descr="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6661785" y="181610"/>
            <a:ext cx="4361180" cy="63119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大孔雀明王</a:t>
            </a: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endParaRPr lang="zh-CN" altLang="en-US" sz="36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孔雀大明王，汉译有摩诃摩瑜利罗阇、佛母大孔雀明王等。</a:t>
            </a:r>
            <a:r>
              <a:rPr lang="zh-CN" altLang="en-US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此尊相传为毗卢遮那佛的等流身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。密号为佛母金刚、护世金刚。</a:t>
            </a:r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“等流身”是密教所立的四身之一，指佛身显示为与人、天、鬼、畜等类相同的外形之身。</a:t>
            </a:r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“等”的意思是同等、相同。“流”的意思是同类、相类。“身”的意思是外形、身形。</a:t>
            </a:r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佛现何身取决于众生的何感。众生有感，佛就有应；</a:t>
            </a:r>
            <a:endParaRPr lang="zh-CN" altLang="en-US"/>
          </a:p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8" name="图片占位符 7" descr="孔雀佛母12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6346825" y="-18415"/>
            <a:ext cx="5817870" cy="68948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600" cy="679450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  <a:t>大孔雀明王</a:t>
            </a: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+mj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1268730"/>
            <a:ext cx="5794375" cy="4600575"/>
          </a:xfrm>
        </p:spPr>
        <p:txBody>
          <a:bodyPr>
            <a:normAutofit fontScale="60000"/>
          </a:bodyPr>
          <a:p>
            <a:pPr fontAlgn="auto"/>
            <a:endParaRPr lang="zh-CN" altLang="en-US" sz="14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z="14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800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八大明王中，唯此明王非忿怒相示现。</a:t>
            </a:r>
            <a:endParaRPr lang="zh-CN" altLang="en-US" sz="2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800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形象优雅、慈蔼可亲，而且以甚具诗意的孔雀为坐骑。</a:t>
            </a:r>
            <a:endParaRPr lang="zh-CN" altLang="en-US" sz="2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z="2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800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其形像，《大孔雀明王画像坛场仪轨》云︰</a:t>
            </a:r>
            <a:endParaRPr lang="zh-CN" altLang="en-US" sz="2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800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‘于莲华胎上画佛母大孔雀明王菩萨。头向东方，白色，着白缯轻衣。头冠、璎珞、耳珰、臂钏，种种庄严，乘金色孔雀王，结跏趺坐白莲华上或青绿花上，住慈悲相。有四臂，右边第一手执开敷莲华，第二手持俱缘果，左边第一手当心掌持吉祥果，第二手执三、五茎孔雀尾。’</a:t>
            </a:r>
            <a:endParaRPr lang="zh-CN" altLang="en-US" sz="2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800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四种持物中，莲华表敬爱，俱缘果表调伏，吉祥果表增益，孔雀尾表息灾。白莲座表摄取慈悲的本誓，青莲座表降伏之意。据密教相传，</a:t>
            </a:r>
            <a:r>
              <a:rPr lang="zh-CN" altLang="en-US" sz="2800" b="1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此明王是毗卢遮那如来的等流身</a:t>
            </a:r>
            <a:r>
              <a:rPr lang="zh-CN" altLang="en-US" sz="2800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，具摄取、折伏二德，故有上述二种莲座。此莲座谓之为‘孔雀座’</a:t>
            </a:r>
            <a:endParaRPr lang="zh-CN" altLang="en-US" sz="2800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7" name="图片占位符 6" descr="孔雀佛母2_看图王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6828790" y="-13335"/>
            <a:ext cx="5391150" cy="68846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1"/>
          <p:cNvSpPr>
            <a:spLocks noGrp="1"/>
          </p:cNvSpPr>
          <p:nvPr>
            <p:ph type="title"/>
          </p:nvPr>
        </p:nvSpPr>
        <p:spPr>
          <a:xfrm>
            <a:off x="831850" y="866775"/>
            <a:ext cx="10515600" cy="603250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  <a:t>大孔雀明王</a:t>
            </a: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+mj-c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26415" y="1748155"/>
            <a:ext cx="6511925" cy="4784725"/>
          </a:xfrm>
        </p:spPr>
        <p:txBody>
          <a:bodyPr>
            <a:normAutofit fontScale="85000"/>
          </a:bodyPr>
          <a:p>
            <a:pPr fontAlgn="auto"/>
            <a:r>
              <a:rPr lang="zh-CN" altLang="en-US" strike="noStrike" noProof="1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rPr>
              <a:t> </a:t>
            </a:r>
            <a:r>
              <a:rPr lang="en-US" altLang="zh-CN" b="1" strike="noStrike" noProof="1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rPr>
              <a:t>“</a:t>
            </a:r>
            <a:r>
              <a:rPr lang="zh-CN" altLang="en-US" b="1" strike="noStrike" noProof="1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rPr>
              <a:t>唵，摩由啰，讫兰帝，娑婆诃 </a:t>
            </a:r>
            <a:r>
              <a:rPr lang="en-US" altLang="zh-CN" b="1" strike="noStrike" noProof="1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rPr>
              <a:t>”</a:t>
            </a:r>
            <a:endParaRPr lang="en-US" altLang="zh-CN" sz="2000" strike="noStrike" noProof="1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fontAlgn="auto"/>
            <a:endParaRPr lang="zh-CN" altLang="en-US" sz="2000" strike="noStrike" noProof="1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fontAlgn="auto"/>
            <a:r>
              <a:rPr lang="zh-CN" altLang="en-US" sz="2000" strike="noStrike" noProof="1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佛陀初说孔雀明王神咒之缘起</a:t>
            </a:r>
            <a:endParaRPr lang="zh-CN" altLang="en-US" sz="2000" strike="noStrike" noProof="1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fontAlgn="auto"/>
            <a:r>
              <a:rPr lang="zh-CN" altLang="en-US" sz="2000" strike="noStrike" noProof="1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《佛母大孔雀明王经》中如是记载：“时有一苾刍名曰莎底，出家未久新受近圆，学毗奈耶教为众破薪营澡浴事。有大黑蛇从朽木孔出，螫彼苾刍右足拇指，毒气遍身闷绝于地，口中吐沫两目翻上。 尔时，具寿阿难陀见彼苾刍，为毒所中极受苦痛，疾往佛所礼双足已。而白佛言：‘世尊！莎底苾刍为毒  所中，受大苦恼。具如上说。如来大悲云何救护？’ 作是语已，尔时佛告阿难陀：‘我有摩诃摩瑜利佛母明王大陀罗尼，有大威力，能灭一切诸毒怖畏灾恼，摄受覆育一切有情，获得安  乐。汝持我此佛母明王陀罗尼，为莎底苾刍而作救护，为结地界结方隅界，令得安隐，所有苦恼皆得消除。” 　</a:t>
            </a:r>
            <a:endParaRPr lang="zh-CN" altLang="en-US" sz="2000" strike="noStrike" noProof="1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fontAlgn="auto"/>
            <a:r>
              <a:rPr lang="zh-CN" altLang="en-US" sz="2000" strike="noStrike" noProof="1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密教有以此孔雀明王为本尊而修之法，称之为孔雀经法或孔雀明王经法。</a:t>
            </a:r>
            <a:r>
              <a:rPr lang="zh-CN" altLang="en-US" sz="2000" strike="noStrike" noProof="1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为密教四大法之一。</a:t>
            </a:r>
            <a:r>
              <a:rPr lang="zh-CN" altLang="en-US" sz="2000" strike="noStrike" noProof="1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此法之主要作用为息灾、祈雨或止雨等事。息灾除难，护持佛法，利益众生，故为护世金刚。</a:t>
            </a:r>
            <a:endParaRPr lang="zh-CN" altLang="en-US" sz="6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z="6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>
              <a:sym typeface="+mn-ea"/>
            </a:endParaRPr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4" name="图片 3" descr="孔雀佛母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0415" y="-2540"/>
            <a:ext cx="5057140" cy="50571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840105" y="833120"/>
            <a:ext cx="4165600" cy="5036185"/>
          </a:xfrm>
        </p:spPr>
        <p:txBody>
          <a:bodyPr/>
          <a:p>
            <a:r>
              <a:rPr lang="zh-CN" altLang="en-US" sz="3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在胎藏界曼荼罗内是住在苏悉地院。南 端第六位，肉色二臂，右手持孔雀尾，左手持莲花，坐赤莲花座。</a:t>
            </a:r>
            <a:r>
              <a:rPr lang="zh-CN" altLang="en-US">
                <a:sym typeface="+mn-ea"/>
              </a:rPr>
              <a:t> </a:t>
            </a:r>
            <a:endParaRPr lang="zh-CN" altLang="en-US" strike="noStrike" noProof="1">
              <a:sym typeface="+mn-ea"/>
            </a:endParaRPr>
          </a:p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 5" descr="胎藏界曼荼罗-苏悉地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3815" y="5027295"/>
            <a:ext cx="10888345" cy="1878330"/>
          </a:xfrm>
          <a:prstGeom prst="rect">
            <a:avLst/>
          </a:prstGeom>
        </p:spPr>
      </p:pic>
      <p:pic>
        <p:nvPicPr>
          <p:cNvPr id="7" name="图片 6" descr="胎藏界曼荼罗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705" y="2540"/>
            <a:ext cx="4196715" cy="5024755"/>
          </a:xfrm>
          <a:prstGeom prst="rect">
            <a:avLst/>
          </a:prstGeom>
        </p:spPr>
      </p:pic>
      <p:pic>
        <p:nvPicPr>
          <p:cNvPr id="8" name="图片 7" descr="胎藏界曼荼罗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420" y="1597660"/>
            <a:ext cx="3000375" cy="33140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3724910" y="457200"/>
            <a:ext cx="3712845" cy="1172845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大孔雀明王</a:t>
            </a:r>
            <a:br>
              <a:rPr lang="zh-CN" altLang="en-US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</a:br>
            <a:r>
              <a:rPr lang="zh-CN" altLang="en-US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《封神演义》</a:t>
            </a:r>
            <a:r>
              <a:rPr lang="en-US" altLang="zh-CN" sz="20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69</a:t>
            </a:r>
            <a:r>
              <a:rPr lang="zh-CN" altLang="en-US" sz="20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，</a:t>
            </a:r>
            <a:r>
              <a:rPr lang="en-US" altLang="zh-CN" sz="20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70</a:t>
            </a:r>
            <a:r>
              <a:rPr lang="zh-CN" altLang="en-US" sz="20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回</a:t>
            </a:r>
            <a:endParaRPr lang="zh-CN" altLang="en-US" sz="20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</p:txBody>
      </p:sp>
      <p:pic>
        <p:nvPicPr>
          <p:cNvPr id="5" name="图片占位符 4" descr="孔宣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7550150" y="6350"/>
            <a:ext cx="4652010" cy="2501900"/>
          </a:xfrm>
          <a:prstGeom prst="rect">
            <a:avLst/>
          </a:prstGeom>
        </p:spPr>
      </p:pic>
      <p:sp>
        <p:nvSpPr>
          <p:cNvPr id="15363" name="文本占位符 3"/>
          <p:cNvSpPr>
            <a:spLocks noGrp="1"/>
          </p:cNvSpPr>
          <p:nvPr>
            <p:ph type="body" sz="half" idx="2"/>
          </p:nvPr>
        </p:nvSpPr>
        <p:spPr>
          <a:xfrm>
            <a:off x="3724910" y="1630680"/>
            <a:ext cx="3712845" cy="4926330"/>
          </a:xfrm>
        </p:spPr>
        <p:txBody>
          <a:bodyPr vert="horz" lIns="91440" tIns="45720" rIns="91440" bIns="45720" anchor="t"/>
          <a:p>
            <a:pPr defTabSz="914400"/>
            <a:r>
              <a:rPr lang="zh-CN" altLang="en-US" sz="24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孔宣：上古洪荒时期生于天地之间的第一只孔雀，母亲是上古神鸟凤凰，又名玄鸟，传说“天降玄鸟而生商”（《诗经·玄鸟》：“天命玄鸟，降而生商”）。在凤凰涅槃后，孔宣代替母亲承担起保护成汤江山的职责。在金鸡岭大战中，被西方极乐世界准提道人降伏。</a:t>
            </a:r>
            <a:endParaRPr lang="zh-CN" altLang="en-US" sz="24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defTabSz="914400"/>
            <a:r>
              <a:rPr lang="zh-CN" altLang="en-US" sz="1600" i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五色项光：洪锦，打神鞭，雷震子，哪吒，五岳（黄飞虎，崇黑虎，文聘，崔英，蒋雄），哮天犬，降魔杵，李靖，玲珑塔，金吒，木吒。</a:t>
            </a:r>
            <a:endParaRPr lang="zh-CN" altLang="en-US" sz="1600" i="1" kern="1200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3" name="图片 2" descr="孔宣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420" y="3472815"/>
            <a:ext cx="4396740" cy="3401060"/>
          </a:xfrm>
          <a:prstGeom prst="rect">
            <a:avLst/>
          </a:prstGeom>
        </p:spPr>
      </p:pic>
      <p:pic>
        <p:nvPicPr>
          <p:cNvPr id="4" name="图片 3" descr="孔宣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6350"/>
            <a:ext cx="3296920" cy="44596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42595" y="457200"/>
            <a:ext cx="4563110" cy="621665"/>
          </a:xfrm>
        </p:spPr>
        <p:txBody>
          <a:bodyPr/>
          <a:p>
            <a:r>
              <a:rPr lang="zh-CN" altLang="en-US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大孔雀明王</a:t>
            </a:r>
            <a:br>
              <a:rPr lang="zh-CN" altLang="en-US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</a:br>
            <a:r>
              <a:rPr lang="zh-CN" altLang="en-US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《封神演义》</a:t>
            </a:r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305435" y="1186180"/>
            <a:ext cx="6795135" cy="5535295"/>
          </a:xfrm>
        </p:spPr>
        <p:txBody>
          <a:bodyPr/>
          <a:p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曾见开天辟地，又见日月星辰；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一灵道德最深根，他与西方有分。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混沌初开吾出世，如今了却生生理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漫道孔宣能变化，娑婆树下号明王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准提菩萨：八德池边常演道，七宝林下说三乘。顶上常悬舍利子，掌中能写没字文。练就西方居胜境，修成永寿脱尘埃。莲花成体无穷妙，西方道领大仙来。</a:t>
            </a:r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偈语：“宝焰金光映日明，西方妙法最微精。千千璎珞无穷妙，万万祥光逐次生。加持神杵人罕见，七宝林中岂易行。今番同赴莲台会，此日方知大道成。”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 5" descr="准提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1245" y="181610"/>
            <a:ext cx="4678045" cy="3334385"/>
          </a:xfrm>
          <a:prstGeom prst="rect">
            <a:avLst/>
          </a:prstGeom>
        </p:spPr>
      </p:pic>
      <p:pic>
        <p:nvPicPr>
          <p:cNvPr id="7" name="图片 6" descr="准提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05" y="3515995"/>
            <a:ext cx="4680585" cy="29667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40105" y="22225"/>
            <a:ext cx="4165600" cy="2562860"/>
          </a:xfrm>
        </p:spPr>
        <p:txBody>
          <a:bodyPr/>
          <a:p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  <a:sym typeface="宋体" panose="02010600030101010101" pitchFamily="2" charset="-122"/>
              </a:rPr>
              <a:t>大孔雀明王</a:t>
            </a: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2000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  <a:sym typeface="+mn-ea"/>
              </a:rPr>
              <a:t>《西游记》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20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第七十七回　</a:t>
            </a:r>
            <a:br>
              <a:rPr lang="zh-CN" altLang="en-US" sz="20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</a:br>
            <a:r>
              <a:rPr lang="zh-CN" altLang="en-US" sz="20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群魔欺本性　一体拜真如</a:t>
            </a:r>
            <a:endParaRPr lang="zh-CN" altLang="en-US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4" name="图片占位符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840105" y="2738120"/>
            <a:ext cx="5036820" cy="3512820"/>
          </a:xfrm>
        </p:spPr>
        <p:txBody>
          <a:bodyPr/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自那混沌分时，天开于子，地辟于丑，人生于寅，天地再交合，万物尽皆生。万物有走兽飞禽，走兽以麒麟为之长，飞禽以凤凰为之长。那凤凰又得交合之气，育生孔雀、大鹏。孔雀出世之时最恶，能吃人，四十五里路把人一口吸之。我在雪山顶上，修成丈六金身，早被他也把我吸下肚去。我欲从他便门而出，恐污真身；是我剖开他脊背，跨上灵山。欲伤他命，当被诸佛劝解，伤孔雀如伤我母，故此留他在灵山会上，封他做佛母孔雀大明王菩萨。大鹏与他是一母所生，故此有些亲处。”</a:t>
            </a:r>
            <a:endParaRPr lang="zh-CN" altLang="en-US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 5" descr="如来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5840" y="-35560"/>
            <a:ext cx="5140325" cy="3857625"/>
          </a:xfrm>
          <a:prstGeom prst="rect">
            <a:avLst/>
          </a:prstGeom>
        </p:spPr>
      </p:pic>
      <p:pic>
        <p:nvPicPr>
          <p:cNvPr id="7" name="图片 6" descr="狮驼洞三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820" y="3822065"/>
            <a:ext cx="3984625" cy="30187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600" cy="838200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  <a:t>大马头明王</a:t>
            </a: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+mj-cs"/>
            </a:endParaRPr>
          </a:p>
        </p:txBody>
      </p:sp>
      <p:sp>
        <p:nvSpPr>
          <p:cNvPr id="16386" name="图片占位符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1177925"/>
            <a:ext cx="9855835" cy="5380990"/>
          </a:xfrm>
        </p:spPr>
        <p:txBody>
          <a:bodyPr>
            <a:noAutofit/>
          </a:bodyPr>
          <a:p>
            <a:pPr fontAlgn="auto"/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马头明王即马头金刚，也叫马头观音、马头观自在。</a:t>
            </a:r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俗称马头尊。</a:t>
            </a:r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sym typeface="+mn-ea"/>
              </a:rPr>
              <a:t>以观音菩萨为自性身，示现大忿怒形，为观世音菩萨的变化</a:t>
            </a:r>
            <a:endParaRPr lang="zh-CN" altLang="en-US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sym typeface="+mn-ea"/>
              </a:rPr>
              <a:t>身之一。表观音因慈悲心重，为噉食一切众生无明业障，</a:t>
            </a:r>
            <a:endParaRPr lang="zh-CN" altLang="en-US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sym typeface="+mn-ea"/>
              </a:rPr>
              <a:t>摧破诸恐怖而现之形。</a:t>
            </a:r>
            <a:endParaRPr lang="zh-CN" altLang="en-US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fontAlgn="auto"/>
            <a:endParaRPr lang="zh-CN" altLang="en-US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sym typeface="+mn-ea"/>
              </a:rPr>
              <a:t>明王跋涉生死大海，如同饥马觅食水草而无他念，</a:t>
            </a:r>
            <a:endParaRPr lang="zh-CN" altLang="en-US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fontAlgn="auto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sym typeface="+mn-ea"/>
              </a:rPr>
              <a:t>故以马首为头饰，又名噉食金刚，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迅速金刚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  <a:sym typeface="+mn-ea"/>
              </a:rPr>
              <a:t>。</a:t>
            </a:r>
            <a:r>
              <a:rPr lang="zh-CN" altLang="en-US">
                <a:sym typeface="+mn-ea"/>
              </a:rPr>
              <a:t> </a:t>
            </a:r>
            <a:endParaRPr lang="zh-CN" altLang="en-US">
              <a:sym typeface="+mn-ea"/>
            </a:endParaRPr>
          </a:p>
          <a:p>
            <a:pPr fontAlgn="auto"/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与《摩诃止观》中所说六观音之一的师子无畏观音相配</a:t>
            </a:r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trike="noStrike" noProof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（天台宗），在六道中畜生道的救护王。</a:t>
            </a:r>
            <a:endParaRPr lang="zh-CN" altLang="en-US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z="1600" u="sng" strike="noStrike" noProof="1">
              <a:solidFill>
                <a:srgbClr val="FF0000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z="16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3" name="图片 2" descr="马头明王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5735" y="1687195"/>
            <a:ext cx="4410075" cy="51428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10715" cy="1030605"/>
          </a:xfrm>
        </p:spPr>
        <p:txBody>
          <a:bodyPr/>
          <a:p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cs typeface="华文细黑" panose="02010600040101010101" charset="-122"/>
                <a:sym typeface="+mn-ea"/>
              </a:rPr>
              <a:t>六观音：</a:t>
            </a:r>
            <a:endParaRPr lang="zh-CN" altLang="en-US" sz="360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62585" y="1234440"/>
            <a:ext cx="3007360" cy="5254625"/>
          </a:xfrm>
        </p:spPr>
        <p:txBody>
          <a:bodyPr/>
          <a:p>
            <a:pPr fontAlgn="auto"/>
            <a:endParaRPr lang="zh-CN" altLang="en-US" sz="20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000" b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千手观音 </a:t>
            </a: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大慈 </a:t>
            </a:r>
            <a:endParaRPr lang="zh-CN" altLang="en-US" sz="2000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marL="0" indent="0" fontAlgn="auto">
              <a:buNone/>
            </a:pP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  化导饿鬼道</a:t>
            </a:r>
            <a:endParaRPr lang="zh-CN" altLang="en-US" sz="2000" strike="noStrike" noProof="1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000" b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圣观音</a:t>
            </a: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大悲 </a:t>
            </a:r>
            <a:endParaRPr lang="zh-CN" altLang="en-US" sz="2000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marL="0" indent="0" fontAlgn="auto">
              <a:buNone/>
            </a:pP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  化导地狱道</a:t>
            </a:r>
            <a:endParaRPr lang="zh-CN" altLang="en-US" sz="2000" strike="noStrike" noProof="1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000" b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马头观音</a:t>
            </a: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师子无畏 </a:t>
            </a:r>
            <a:endParaRPr lang="zh-CN" altLang="en-US" sz="2000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marL="0" indent="0" fontAlgn="auto">
              <a:buNone/>
            </a:pP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   化导畜生道</a:t>
            </a:r>
            <a:endParaRPr lang="zh-CN" altLang="en-US" sz="2000" strike="noStrike" noProof="1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000" b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十一面观音</a:t>
            </a: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大光普照 化导修罗道</a:t>
            </a:r>
            <a:endParaRPr lang="zh-CN" altLang="en-US" sz="2000" strike="noStrike" noProof="1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000" b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不空罥索观音</a:t>
            </a: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</a:t>
            </a:r>
            <a:endParaRPr lang="zh-CN" altLang="en-US" sz="2000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marL="0" indent="0" fontAlgn="auto">
              <a:buNone/>
            </a:pP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  天人丈夫 化导人间 </a:t>
            </a:r>
            <a:endParaRPr lang="zh-CN" altLang="en-US" sz="2000" strike="noStrike" noProof="1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2000" b="1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如意轮观音 </a:t>
            </a:r>
            <a:endParaRPr lang="zh-CN" altLang="en-US" sz="2000">
              <a:solidFill>
                <a:srgbClr val="1F2DA8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marL="0" indent="0" fontAlgn="auto">
              <a:buNone/>
            </a:pPr>
            <a:r>
              <a:rPr lang="zh-CN" altLang="en-US" sz="2000">
                <a:solidFill>
                  <a:srgbClr val="1F2DA8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   大梵深远 化导天人</a:t>
            </a:r>
            <a:endParaRPr lang="zh-CN" altLang="en-US" sz="20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endParaRPr lang="zh-CN" altLang="en-US" sz="2000"/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70840" cy="4351655"/>
          </a:xfrm>
        </p:spPr>
        <p:txBody>
          <a:bodyPr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 5" descr="66082660935635565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1440" y="-17145"/>
            <a:ext cx="2892425" cy="4015105"/>
          </a:xfrm>
          <a:prstGeom prst="rect">
            <a:avLst/>
          </a:prstGeom>
        </p:spPr>
      </p:pic>
      <p:pic>
        <p:nvPicPr>
          <p:cNvPr id="8" name="图片 7" descr="u=1347216008,2516221961&amp;fm=27&amp;gp=0_看图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45" y="-17145"/>
            <a:ext cx="3497580" cy="4014470"/>
          </a:xfrm>
          <a:prstGeom prst="rect">
            <a:avLst/>
          </a:prstGeom>
        </p:spPr>
      </p:pic>
      <p:pic>
        <p:nvPicPr>
          <p:cNvPr id="11" name="图片 10" descr="马头明王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810" y="-62865"/>
            <a:ext cx="3071495" cy="4107180"/>
          </a:xfrm>
          <a:prstGeom prst="rect">
            <a:avLst/>
          </a:prstGeom>
        </p:spPr>
      </p:pic>
      <p:pic>
        <p:nvPicPr>
          <p:cNvPr id="9" name="图片 8" descr="如意轮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015" y="3624580"/>
            <a:ext cx="2193290" cy="3227705"/>
          </a:xfrm>
          <a:prstGeom prst="rect">
            <a:avLst/>
          </a:prstGeom>
        </p:spPr>
      </p:pic>
      <p:pic>
        <p:nvPicPr>
          <p:cNvPr id="10" name="图片 9" descr="不空_看图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845" y="3095625"/>
            <a:ext cx="2376170" cy="3756660"/>
          </a:xfrm>
          <a:prstGeom prst="rect">
            <a:avLst/>
          </a:prstGeom>
        </p:spPr>
      </p:pic>
      <p:pic>
        <p:nvPicPr>
          <p:cNvPr id="7" name="图片 6" descr="66191127757703503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965" y="3078480"/>
            <a:ext cx="2214880" cy="3773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87705" y="457200"/>
            <a:ext cx="4318000" cy="1600200"/>
          </a:xfrm>
        </p:spPr>
        <p:txBody>
          <a:bodyPr/>
          <a:p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sym typeface="+mn-ea"/>
              </a:rPr>
              <a:t>密宗八大明王</a:t>
            </a:r>
            <a:br>
              <a:rPr lang="zh-CN" altLang="en-US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</a:br>
            <a:endParaRPr lang="zh-CN" altLang="en-US"/>
          </a:p>
        </p:txBody>
      </p:sp>
      <p:pic>
        <p:nvPicPr>
          <p:cNvPr id="6" name="图片占位符 5" descr="明王。。。。。1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3545205" y="1508125"/>
            <a:ext cx="6332855" cy="4112895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687705" y="2072640"/>
            <a:ext cx="4318000" cy="3796665"/>
          </a:xfrm>
        </p:spPr>
        <p:txBody>
          <a:bodyPr/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大孔雀明王， 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大马头明王， 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大不动明王，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大降三世明王，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大军荼利明王， 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大威德明王， 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大金刚夜叉明王，</a:t>
            </a:r>
            <a:endParaRPr lang="zh-CN" altLang="en-US" sz="28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宋体" panose="02010600030101010101" pitchFamily="2" charset="-122"/>
            </a:endParaRPr>
          </a:p>
          <a:p>
            <a:pPr defTabSz="914400"/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宋体" panose="02010600030101010101" pitchFamily="2" charset="-122"/>
              </a:rPr>
              <a:t>大无能胜明王</a:t>
            </a:r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7" name="图片 6" descr="大威德明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010" y="1508125"/>
            <a:ext cx="2979420" cy="41376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40105" y="457835"/>
            <a:ext cx="4165600" cy="1042670"/>
          </a:xfrm>
        </p:spPr>
        <p:txBody>
          <a:bodyPr/>
          <a:p>
            <a:br>
              <a:rPr lang="zh-CN" altLang="en-US">
                <a:sym typeface="+mn-ea"/>
              </a:rPr>
            </a:br>
            <a:br>
              <a:rPr lang="zh-CN" altLang="en-US">
                <a:sym typeface="+mn-ea"/>
              </a:rPr>
            </a:br>
            <a:br>
              <a:rPr lang="zh-CN" altLang="en-US">
                <a:sym typeface="+mn-ea"/>
              </a:rPr>
            </a:br>
            <a:br>
              <a:rPr lang="zh-CN" altLang="en-US">
                <a:sym typeface="+mn-ea"/>
              </a:rPr>
            </a:br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大马头明王</a:t>
            </a:r>
            <a:br>
              <a:rPr lang="zh-CN" altLang="en-US" sz="36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endParaRPr lang="zh-CN" altLang="en-US" sz="36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4" name="图片占位符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840105" y="1155065"/>
            <a:ext cx="6626860" cy="4705985"/>
          </a:xfrm>
        </p:spPr>
        <p:txBody>
          <a:bodyPr/>
          <a:p>
            <a:pPr fontAlgn="auto"/>
            <a:r>
              <a:rPr lang="zh-CN" altLang="en-US" sz="19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形相多种,有一面二臂、一面四臂、三面六臂、三面八臂等</a:t>
            </a:r>
            <a:endParaRPr lang="zh-CN" altLang="en-US" sz="19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19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发际上有一或三个马首。</a:t>
            </a:r>
            <a:endParaRPr lang="zh-CN" altLang="en-US" sz="19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z="19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19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身红色，三目圆睁，獠牙外露，发须皆红黄上竖，头顶上有绿色马首。右手持骷 髅宝杖，左手施期克印。头戴五骷髅冠，项挂五十人头璎珞，身披人皮、象皮，以虎皮为裙，以蛇饰、骨饰为庄严。双足右屈左伸，以弓马步姿，脚踩男女二魔，以莲花日轮为座，威立于炽热 般若烈焰中。</a:t>
            </a:r>
            <a:endParaRPr lang="zh-CN" altLang="en-US" sz="19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endParaRPr lang="zh-CN" altLang="en-US" sz="19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19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一面表示空性，二臂表示智悲双运，三目圆睁表示降伏三界恶魔，獠牙可怖势态表示具有众生无明业障，摧破诸恐怖而现形。右手持骷髅宝杖表示灭伏一切魑魅之恶业，左手以 期克印表示除断一切恶障。头戴五骷髅冠表示五佛性能，双足右屈左伸表示降伏烦恼、蕴、天子、死等四魔之意。</a:t>
            </a:r>
            <a:endParaRPr lang="zh-CN" altLang="en-US" sz="19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19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期克印：佛教密宗手印的一种，中指和无名指弯曲，余三指伸直，拇指压在弯曲的二指上。</a:t>
            </a:r>
            <a:endParaRPr lang="zh-CN" altLang="en-US" sz="1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endParaRPr lang="zh-CN" altLang="en-US" sz="18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 5" descr="马头明王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5390" y="8890"/>
            <a:ext cx="457200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1"/>
          <p:cNvSpPr>
            <a:spLocks noGrp="1"/>
          </p:cNvSpPr>
          <p:nvPr>
            <p:ph type="title"/>
          </p:nvPr>
        </p:nvSpPr>
        <p:spPr>
          <a:xfrm>
            <a:off x="840105" y="456565"/>
            <a:ext cx="4165600" cy="1262380"/>
          </a:xfrm>
        </p:spPr>
        <p:txBody>
          <a:bodyPr vert="horz" lIns="91440" tIns="45720" rIns="91440" bIns="45720" anchor="b"/>
          <a:p>
            <a:pPr defTabSz="914400">
              <a:buNone/>
            </a:pP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17410" name="图片占位符 2"/>
          <p:cNvSpPr>
            <a:spLocks noGrp="1"/>
          </p:cNvSpPr>
          <p:nvPr>
            <p:ph type="pic" idx="1"/>
          </p:nvPr>
        </p:nvSpPr>
        <p:spPr/>
      </p:sp>
      <p:sp>
        <p:nvSpPr>
          <p:cNvPr id="17411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455930"/>
            <a:ext cx="3968750" cy="2851150"/>
          </a:xfrm>
        </p:spPr>
        <p:txBody>
          <a:bodyPr vert="horz" lIns="91440" tIns="45720" rIns="91440" bIns="45720" anchor="t"/>
          <a:p>
            <a:pPr defTabSz="914400"/>
            <a:endParaRPr lang="zh-CN" altLang="en-US" sz="3200" kern="1200">
              <a:latin typeface="华文细黑" panose="02010600040101010101" charset="-122"/>
              <a:ea typeface="华文细黑" panose="02010600040101010101" charset="-122"/>
              <a:cs typeface="+mn-cs"/>
            </a:endParaRPr>
          </a:p>
          <a:p>
            <a:pPr defTabSz="914400"/>
            <a:r>
              <a:rPr lang="zh-CN" altLang="en-US" sz="3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大马头明王</a:t>
            </a:r>
            <a:br>
              <a:rPr lang="zh-CN" altLang="en-US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</a:b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+mn-cs"/>
            </a:endParaRPr>
          </a:p>
          <a:p>
            <a:pPr defTabSz="914400"/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+mn-cs"/>
            </a:endParaRPr>
          </a:p>
          <a:p>
            <a:pPr defTabSz="914400"/>
            <a:r>
              <a:rPr lang="zh-CN" altLang="en-US" sz="24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胎藏界曼荼罗观音院的上尊。</a:t>
            </a:r>
            <a:endParaRPr lang="zh-CN" altLang="en-US" sz="2400" kern="1200">
              <a:latin typeface="华文隶书" panose="02010800040101010101" charset="-122"/>
              <a:ea typeface="华文隶书" panose="02010800040101010101" charset="-122"/>
              <a:cs typeface="+mn-cs"/>
            </a:endParaRPr>
          </a:p>
          <a:p>
            <a:pPr defTabSz="914400"/>
            <a:r>
              <a:rPr lang="zh-CN" altLang="en-US" sz="2400" kern="1200">
                <a:latin typeface="华文隶书" panose="02010800040101010101" charset="-122"/>
                <a:ea typeface="华文隶书" panose="02010800040101010101" charset="-122"/>
                <a:cs typeface="+mn-cs"/>
              </a:rPr>
              <a:t>为莲花部的明王。</a:t>
            </a:r>
            <a:endParaRPr lang="zh-CN" altLang="en-US" kern="1200">
              <a:latin typeface="+mn-lt"/>
              <a:ea typeface="+mn-ea"/>
              <a:cs typeface="+mn-cs"/>
            </a:endParaRPr>
          </a:p>
          <a:p>
            <a:pPr defTabSz="914400"/>
            <a:endParaRPr lang="zh-CN" altLang="en-US" kern="1200"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3" name="图片 2" descr="胎藏界曼荼罗-观音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4090" y="74930"/>
            <a:ext cx="2273935" cy="6708140"/>
          </a:xfrm>
          <a:prstGeom prst="rect">
            <a:avLst/>
          </a:prstGeom>
        </p:spPr>
      </p:pic>
      <p:pic>
        <p:nvPicPr>
          <p:cNvPr id="4" name="图片 3" descr="胎藏界曼荼罗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935" y="1569085"/>
            <a:ext cx="4923155" cy="5152390"/>
          </a:xfrm>
          <a:prstGeom prst="rect">
            <a:avLst/>
          </a:prstGeom>
        </p:spPr>
      </p:pic>
      <p:pic>
        <p:nvPicPr>
          <p:cNvPr id="5" name="图片 4" descr="马头明王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" y="3424555"/>
            <a:ext cx="3112770" cy="33585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大马头明王</a:t>
            </a: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19458" name="图片占位符 2"/>
          <p:cNvSpPr>
            <a:spLocks noGrp="1"/>
          </p:cNvSpPr>
          <p:nvPr>
            <p:ph type="pic" idx="1"/>
          </p:nvPr>
        </p:nvSpPr>
        <p:spPr/>
      </p:sp>
      <p:sp>
        <p:nvSpPr>
          <p:cNvPr id="19459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2057400"/>
            <a:ext cx="6497320" cy="4298950"/>
          </a:xfrm>
        </p:spPr>
        <p:txBody>
          <a:bodyPr vert="horz" lIns="91440" tIns="45720" rIns="91440" bIns="45720" anchor="t"/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马头明王心咒：   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嗡  巴马达则达  哈呀果哇  喝了喝了  吽  帕的     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马头明王咒 ：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嗡  边杂  卓达  哈呀知以哇  呼如呼如  吽呸 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主要功德为：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以此菩萨为本尊，为祈祷调伏恶人、降伏罗剎、</a:t>
            </a:r>
            <a:endParaRPr lang="zh-CN" altLang="en-US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鬼神、天龙八部之一切魔障；清除无明业障，瘟疫、</a:t>
            </a:r>
            <a:endParaRPr lang="zh-CN" altLang="en-US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  <a:p>
            <a:pPr defTabSz="914400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病苦，免一切恶咒邪法。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行者所修之法，称马头法。其三昧耶形为白马头，印相为马头印。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+mn-cs"/>
            </a:endParaRPr>
          </a:p>
          <a:p>
            <a:pPr defTabSz="914400"/>
            <a:endParaRPr lang="zh-CN" altLang="en-US" kern="1200">
              <a:latin typeface="+mn-lt"/>
              <a:ea typeface="+mn-ea"/>
              <a:cs typeface="+mn-cs"/>
            </a:endParaRPr>
          </a:p>
          <a:p>
            <a:pPr defTabSz="914400"/>
            <a:r>
              <a:rPr lang="zh-CN" altLang="en-US" kern="1200">
                <a:latin typeface="+mn-lt"/>
                <a:ea typeface="+mn-ea"/>
                <a:cs typeface="+mn-cs"/>
              </a:rPr>
              <a:t>，</a:t>
            </a:r>
            <a:endParaRPr lang="zh-CN" altLang="en-US" kern="1200">
              <a:latin typeface="+mn-lt"/>
              <a:ea typeface="+mn-ea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5" name="图片 4" descr="马头明王心咒_看图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7425" y="30480"/>
            <a:ext cx="4843780" cy="46323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/>
          <a:p>
            <a:r>
              <a:rPr lang="zh-CN" altLang="en-US" sz="36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玛哈嘎拉</a:t>
            </a:r>
            <a:br>
              <a:rPr lang="zh-CN" altLang="en-US" sz="3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en-US" altLang="zh-CN" sz="3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-- </a:t>
            </a:r>
            <a:r>
              <a:rPr lang="zh-CN" altLang="en-US" sz="3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观世音菩萨之因缘补充</a:t>
            </a:r>
            <a:endParaRPr lang="zh-CN" altLang="en-US" sz="3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20482" name="内容占位符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anchor="t"/>
          <a:p>
            <a:r>
              <a:rPr lang="zh-CN" altLang="en-US" sz="2000">
                <a:latin typeface="华文细黑" panose="02010600040101010101" charset="-122"/>
                <a:ea typeface="华文细黑" panose="02010600040101010101" charset="-122"/>
              </a:rPr>
              <a:t>因菩萨思惟众生难度之因，皆由魔所缠扰，于是化现玛哈嘎拉伏魔本尊，内怀彻骨之大悲，外现无比之威猛相。</a:t>
            </a:r>
            <a:endParaRPr lang="zh-CN" altLang="en-US" sz="2000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7" name="内容占位符 6" descr="蓝哈嘎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171690" y="-8255"/>
            <a:ext cx="4994275" cy="68745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133350"/>
            <a:ext cx="6100763" cy="1765300"/>
          </a:xfrm>
        </p:spPr>
        <p:txBody>
          <a:bodyPr anchor="b">
            <a:normAutofit fontScale="90000"/>
          </a:bodyPr>
          <a:p>
            <a:pPr fontAlgn="auto"/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r>
              <a:rPr lang="zh-CN" altLang="en-US" sz="36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玛哈嘎拉</a:t>
            </a:r>
            <a:br>
              <a:rPr lang="zh-CN" altLang="en-US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en-US" altLang="zh-CN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-- </a:t>
            </a:r>
            <a:r>
              <a:rPr lang="zh-CN" altLang="en-US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观世音菩萨之本事因缘</a:t>
            </a:r>
            <a:br>
              <a:rPr lang="zh-CN" altLang="en-US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endParaRPr lang="zh-CN" altLang="en-US" strike="noStrike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21506" name="图片占位符 2"/>
          <p:cNvSpPr>
            <a:spLocks noGrp="1"/>
          </p:cNvSpPr>
          <p:nvPr>
            <p:ph type="pic" idx="1"/>
          </p:nvPr>
        </p:nvSpPr>
        <p:spPr>
          <a:xfrm>
            <a:off x="7710488" y="1163638"/>
            <a:ext cx="3644900" cy="4697412"/>
          </a:xfrm>
        </p:spPr>
      </p:sp>
      <p:sp>
        <p:nvSpPr>
          <p:cNvPr id="21507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05" y="1400175"/>
            <a:ext cx="6870065" cy="4956810"/>
          </a:xfrm>
        </p:spPr>
        <p:txBody>
          <a:bodyPr vert="horz" lIns="91440" tIns="45720" rIns="91440" bIns="45720" anchor="t"/>
          <a:p>
            <a:pPr defTabSz="914400"/>
            <a:endParaRPr lang="zh-CN" altLang="en-US" sz="2100" kern="1200">
              <a:latin typeface="+mn-lt"/>
              <a:ea typeface="+mn-ea"/>
              <a:cs typeface="+mn-cs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在观音大士生起菩提心的一刹那，他在阿弥陀佛面前发心立誓：“若我救度一切众生之心退转，我之头身当裂为千片！”在不断救度众生以后，大士见仍有无量众生在生死六道中受苦，故又继续以悲心救度。在一段时间后，他又再由净土中看下来，众生之数目仍然无量，他又再继续度生之事业。这样地重复数次、历经多劫以后，大士再一次观视，以为众生必已度尽了，但见六道中之众生仍然无量，似乎毫无减少之迹像。大士感到很灰心，显现出退心之情况，他的头及身体便马上应誓而裂成了千片。这时，他的上师阿弥陀佛马上现前，把他的身首碎片拾起,重合为千手十一面之相，更策励观音大士继续精进不懈。观音在这以后就想：“在末法期中，有什么方法可以令众生免于短寿、贫乏及昏乱而得成就呢？”，此时，大士心间之“吽”字化生出玛哈嘎拉，顿时大地震动，世上所有魔王皆生出惧畏的心。所以玛哈嘎拉正是观音之悲心的忿相化现。玛哈嘎拉是男相护法之首，修持他的法门即等于同时修持一切男相护法的法门。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 5" descr="6臂哈嘎白_看图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9735" y="2860040"/>
            <a:ext cx="4137025" cy="397637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玛哈嘎拉</a:t>
            </a:r>
            <a:b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22530" name="图片占位符 2"/>
          <p:cNvSpPr>
            <a:spLocks noGrp="1"/>
          </p:cNvSpPr>
          <p:nvPr>
            <p:ph type="pic" idx="1"/>
          </p:nvPr>
        </p:nvSpPr>
        <p:spPr/>
      </p:sp>
      <p:sp>
        <p:nvSpPr>
          <p:cNvPr id="22531" name="文本占位符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anchor="t"/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“玛哈嘎拉是佛教三根本的化身。为调伏刚强众生而呈现忿怒相，本尊及眷属护法众除护持佛法外，依缘起多示现为两臂、四臂、六臂黑，红，蓝，白等形象，为藏传佛教诸宗共同推崇的智慧护法。</a:t>
            </a:r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”</a:t>
            </a:r>
            <a:endParaRPr lang="en-US" altLang="zh-CN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endParaRPr lang="en-US" altLang="zh-CN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玛哈嘎拉与动禅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-- 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莲坛闭关时的保留精华项目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defTabSz="914400"/>
            <a:r>
              <a:rPr lang="en-US" altLang="zh-CN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-- </a:t>
            </a:r>
            <a:r>
              <a:rPr lang="zh-CN" altLang="en-US" kern="12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金刚舞 见即解脱</a:t>
            </a:r>
            <a:endParaRPr lang="zh-CN" altLang="en-US" kern="120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3" name="图片 2" descr="6臂哈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2560" y="30480"/>
            <a:ext cx="6901180" cy="68256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5" name="图片 4" descr="回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" y="499110"/>
            <a:ext cx="12150090" cy="58604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7192963" cy="995363"/>
          </a:xfrm>
        </p:spPr>
        <p:txBody>
          <a:bodyPr anchor="b">
            <a:noAutofit/>
          </a:bodyPr>
          <a:p>
            <a:pPr fontAlgn="auto"/>
            <a:r>
              <a:rPr lang="zh-CN" altLang="en-US" sz="36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导论 </a:t>
            </a:r>
            <a:r>
              <a:rPr lang="en-US" altLang="zh-CN" sz="36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-- </a:t>
            </a:r>
            <a:br>
              <a:rPr lang="en-US" altLang="zh-CN" sz="36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zh-CN" altLang="en-US" sz="36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何为明王？当下为什么要学习明王？</a:t>
            </a:r>
            <a:endParaRPr lang="zh-CN" altLang="en-US" sz="3600" strike="noStrike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1454150"/>
            <a:ext cx="6808788" cy="4598988"/>
          </a:xfrm>
        </p:spPr>
        <p:txBody>
          <a:bodyPr>
            <a:normAutofit/>
          </a:bodyPr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明王的概念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明，即光明普照之意，佛之破愚闇的智慧光明；王，摧破降服一切，无能胜之。因明王持佛的智慧光明摧破众生之烦恼业障，所以称为‘明王’。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梵语 Vidyā-rāja。又作持明王、持明使者，忿怒尊、威怒王。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密教中，诸佛或菩萨，为教化刚强难调之众生，而显现忿怒相。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z="60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>
              <a:sym typeface="+mn-ea"/>
            </a:endParaRPr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3" name="图片占位符 12" descr="不动明王10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8203565" y="869315"/>
            <a:ext cx="333375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40105" y="457200"/>
            <a:ext cx="4165600" cy="1660525"/>
          </a:xfrm>
        </p:spPr>
        <p:txBody>
          <a:bodyPr/>
          <a:p>
            <a:r>
              <a:rPr lang="zh-CN" altLang="en-US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诸佛三轮身</a:t>
            </a:r>
            <a:br>
              <a:rPr lang="zh-CN" altLang="en-US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zh-CN" altLang="en-US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自性轮身</a:t>
            </a:r>
            <a:br>
              <a:rPr lang="zh-CN" altLang="en-US" sz="28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zh-CN" altLang="en-US" sz="28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正法轮身</a:t>
            </a:r>
            <a:br>
              <a:rPr lang="zh-CN" altLang="en-US" sz="28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zh-CN" altLang="en-US" sz="2800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教令轮身</a:t>
            </a:r>
            <a:endParaRPr lang="zh-CN" altLang="en-US" sz="28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840105" y="2257425"/>
            <a:ext cx="4318000" cy="4359275"/>
          </a:xfrm>
        </p:spPr>
        <p:txBody>
          <a:bodyPr/>
          <a:p>
            <a:pPr fontAlgn="auto"/>
            <a:r>
              <a:rPr lang="en-US" altLang="zh-CN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/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轮者，摧破义；‘轮身’意指摧破众生烦恼之力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/>
            <a:endParaRPr lang="zh-CN" altLang="en-US" sz="18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自性轮指如来当体；如：阿弥陀佛，无量寿佛</a:t>
            </a:r>
            <a:endParaRPr lang="zh-CN" altLang="en-US" sz="1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正法轮指垂迹现菩萨身；如：文殊菩萨</a:t>
            </a:r>
            <a:endParaRPr lang="zh-CN" altLang="en-US" sz="1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教令轮指垂迹现明王身；现大忿怒相，化益刚强众生。“刚强众生难以用说法柔顺调伏，须以威猛教令强制调伏之。”如：大威德明王；或名牛头明王，六足尊菩萨等</a:t>
            </a:r>
            <a:endParaRPr lang="zh-CN" altLang="en-US" sz="1800" strike="noStrike" noProof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fontAlgn="auto"/>
            <a:r>
              <a:rPr lang="zh-CN" altLang="en-US" sz="180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一即一切，一切即一；无二无别，唯智慧与慈悲的化现</a:t>
            </a:r>
            <a:endParaRPr lang="zh-CN" altLang="en-US" sz="1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0" name="图片占位符 9" descr="阿弥陀佛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158105" y="74930"/>
            <a:ext cx="2106295" cy="5403850"/>
          </a:xfrm>
          <a:prstGeom prst="rect">
            <a:avLst/>
          </a:prstGeom>
        </p:spPr>
      </p:pic>
      <p:pic>
        <p:nvPicPr>
          <p:cNvPr id="16" name="图片 15" descr="文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060" y="2465070"/>
            <a:ext cx="2699385" cy="36849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05" y="3478530"/>
            <a:ext cx="2707640" cy="34264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</a:t>
            </a:r>
            <a:r>
              <a:rPr lang="zh-CN" altLang="en-US">
                <a:latin typeface="华文隶书" panose="02010800040101010101" charset="-122"/>
                <a:ea typeface="华文隶书" panose="02010800040101010101" charset="-122"/>
              </a:rPr>
              <a:t>三轮身</a:t>
            </a:r>
            <a:endParaRPr lang="zh-CN" altLang="en-US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内容占位符 5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三轮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405890"/>
            <a:ext cx="9721850" cy="52146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1" name="图片 10" descr="大威德。。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0" y="4445"/>
            <a:ext cx="4533900" cy="6814185"/>
          </a:xfrm>
          <a:prstGeom prst="rect">
            <a:avLst/>
          </a:prstGeom>
        </p:spPr>
      </p:pic>
      <p:pic>
        <p:nvPicPr>
          <p:cNvPr id="10" name="内容占位符 9" descr="6619272204956375319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590" y="4445"/>
            <a:ext cx="4529455" cy="6804025"/>
          </a:xfrm>
          <a:prstGeom prst="rect">
            <a:avLst/>
          </a:prstGeom>
        </p:spPr>
      </p:pic>
      <p:pic>
        <p:nvPicPr>
          <p:cNvPr id="6" name="图片 5" descr="66084530105392473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3810"/>
            <a:ext cx="4566285" cy="68148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+mj-cs"/>
              </a:rPr>
              <a:t>为什么要学习明王？</a:t>
            </a:r>
            <a:endParaRPr lang="zh-CN" altLang="en-US" sz="3600" kern="1200">
              <a:latin typeface="华文隶书" panose="02010800040101010101" charset="-122"/>
              <a:ea typeface="华文隶书" panose="02010800040101010101" charset="-122"/>
              <a:cs typeface="+mj-cs"/>
            </a:endParaRPr>
          </a:p>
        </p:txBody>
      </p:sp>
      <p:pic>
        <p:nvPicPr>
          <p:cNvPr id="3" name="图片占位符 2" descr="见道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428615" y="1760855"/>
            <a:ext cx="6172200" cy="410845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20000"/>
          </a:bodyPr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浅说：闭关入禅的需要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深入说：明王在佛法，特别在密乘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中，对于密法行者的重要性。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显密的异同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同以出离心菩提心为基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同于断证圆满的证果，异于修持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buFont typeface="Arial" panose="020B0604020202020204" pitchFamily="34" charset="0"/>
            </a:pP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法门方便</a:t>
            </a:r>
            <a:endParaRPr lang="zh-CN" altLang="en-US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殊途同归于</a:t>
            </a:r>
            <a:r>
              <a:rPr lang="en-US" altLang="zh-CN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见道</a:t>
            </a:r>
            <a:r>
              <a:rPr lang="en-US" altLang="zh-CN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zh-CN" altLang="en-US" strike="noStrike" noProof="1"/>
          </a:p>
          <a:p>
            <a:pPr marL="342900" indent="-342900" fontAlgn="auto"/>
            <a:endParaRPr lang="zh-CN" altLang="en-US" strike="noStrike" noProof="1"/>
          </a:p>
          <a:p>
            <a:pPr fontAlgn="auto"/>
            <a:endParaRPr lang="zh-CN" alt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1"/>
          <p:cNvSpPr>
            <a:spLocks noGrp="1"/>
          </p:cNvSpPr>
          <p:nvPr>
            <p:ph type="title"/>
          </p:nvPr>
        </p:nvSpPr>
        <p:spPr>
          <a:xfrm>
            <a:off x="443230" y="457200"/>
            <a:ext cx="4562475" cy="1127760"/>
          </a:xfrm>
        </p:spPr>
        <p:txBody>
          <a:bodyPr vert="horz" lIns="91440" tIns="45720" rIns="91440" bIns="45720" anchor="b"/>
          <a:p>
            <a:pPr defTabSz="914400">
              <a:buNone/>
            </a:pPr>
            <a:r>
              <a:rPr lang="zh-CN" altLang="en-US" sz="3600" kern="1200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</a:rPr>
              <a:t>为什么要学习明王？</a:t>
            </a:r>
            <a:br>
              <a:rPr lang="zh-CN" altLang="en-US" kern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lang="zh-CN" altLang="en-US" kern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6110" y="1584325"/>
            <a:ext cx="5986145" cy="4924425"/>
          </a:xfrm>
        </p:spPr>
        <p:txBody>
          <a:bodyPr>
            <a:noAutofit/>
          </a:bodyPr>
          <a:p>
            <a:pPr fontAlgn="auto"/>
            <a:r>
              <a:rPr lang="zh-CN" altLang="en-US" sz="2800" strike="noStrike" noProof="1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  <a:sym typeface="+mn-ea"/>
              </a:rPr>
              <a:t>因法的显教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/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</a:t>
            </a:r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修因，三大阿僧祇的漫漫长路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/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譬喻：步行，半年的进京赶考路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/>
            <a:r>
              <a:rPr lang="zh-CN" altLang="en-US" sz="2800" strike="noStrike" noProof="1">
                <a:latin typeface="华文隶书" panose="02010800040101010101" charset="-122"/>
                <a:ea typeface="华文隶书" panose="02010800040101010101" charset="-122"/>
                <a:cs typeface="微软雅黑" panose="020B0503020204020204" charset="-122"/>
                <a:sym typeface="+mn-ea"/>
              </a:rPr>
              <a:t>果法的密教</a:t>
            </a:r>
            <a:endParaRPr lang="zh-CN" altLang="en-US" sz="1900" strike="noStrike" noProof="1">
              <a:latin typeface="华文隶书" panose="02010800040101010101" charset="-122"/>
              <a:ea typeface="华文隶书" panose="02010800040101010101" charset="-122"/>
              <a:cs typeface="微软雅黑" panose="020B0503020204020204" charset="-122"/>
              <a:sym typeface="+mn-ea"/>
            </a:endParaRPr>
          </a:p>
          <a:p>
            <a:pPr fontAlgn="auto"/>
            <a:r>
              <a:rPr lang="en-US" altLang="zh-CN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</a:t>
            </a:r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转果，猛烈的对治 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将不净的体验觉受直接真正转化为清净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（上根者，较无耐心者，烦恼业障重者）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譬喻：一天内从西南大山里赶到京城赴考；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/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迅疾直升的时空，确保内外一切障碍的遣除</a:t>
            </a:r>
            <a:endParaRPr lang="zh-CN" altLang="en-US" sz="1900" b="1" strike="noStrike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fontAlgn="auto"/>
            <a:r>
              <a:rPr lang="zh-CN" altLang="en-US" sz="2400" b="1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如何有效的</a:t>
            </a:r>
            <a:r>
              <a:rPr lang="en-US" altLang="zh-CN" sz="2400" b="1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“</a:t>
            </a:r>
            <a:r>
              <a:rPr lang="zh-CN" altLang="en-US" sz="2400" b="1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遣除</a:t>
            </a:r>
            <a:r>
              <a:rPr lang="en-US" altLang="zh-CN" sz="2400" b="1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”</a:t>
            </a:r>
            <a:r>
              <a:rPr lang="zh-CN" altLang="en-US" sz="2400" b="1" strike="noStrike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？</a:t>
            </a:r>
            <a:endParaRPr lang="zh-CN" altLang="en-US" sz="1900" b="1" strike="noStrike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fontAlgn="auto"/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华文隶书" panose="02010800040101010101" charset="-122"/>
              </a:rPr>
              <a:t>诸佛菩萨 </a:t>
            </a:r>
            <a:r>
              <a:rPr lang="en-US" altLang="zh-CN" sz="1900" strike="noStrike" noProof="1">
                <a:latin typeface="微软雅黑" panose="020B0503020204020204" charset="-122"/>
                <a:ea typeface="微软雅黑" panose="020B0503020204020204" charset="-122"/>
                <a:cs typeface="华文隶书" panose="02010800040101010101" charset="-122"/>
              </a:rPr>
              <a:t>-- </a:t>
            </a:r>
            <a:r>
              <a:rPr lang="zh-CN" altLang="en-US" sz="1900" strike="noStrike" noProof="1">
                <a:latin typeface="微软雅黑" panose="020B0503020204020204" charset="-122"/>
                <a:ea typeface="微软雅黑" panose="020B0503020204020204" charset="-122"/>
                <a:cs typeface="华文隶书" panose="02010800040101010101" charset="-122"/>
              </a:rPr>
              <a:t>慈悲，智慧与方便，金刚和勇猛</a:t>
            </a:r>
            <a:endParaRPr lang="zh-CN" altLang="en-US" sz="1900" strike="noStrike" noProof="1">
              <a:latin typeface="微软雅黑" panose="020B0503020204020204" charset="-122"/>
              <a:ea typeface="微软雅黑" panose="020B0503020204020204" charset="-122"/>
              <a:cs typeface="华文隶书" panose="0201080004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6" name="图片占位符 5" descr="显密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5166360" y="1064895"/>
            <a:ext cx="4219575" cy="2823210"/>
          </a:xfrm>
          <a:prstGeom prst="rect">
            <a:avLst/>
          </a:prstGeom>
        </p:spPr>
      </p:pic>
      <p:pic>
        <p:nvPicPr>
          <p:cNvPr id="7" name="图片 6" descr="勇猛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45" y="3515995"/>
            <a:ext cx="4729480" cy="29927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4544</Words>
  <Application>WPS 演示</Application>
  <PresentationFormat>宽屏</PresentationFormat>
  <Paragraphs>359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华文隶书</vt:lpstr>
      <vt:lpstr>隶书</vt:lpstr>
      <vt:lpstr>微软雅黑</vt:lpstr>
      <vt:lpstr>华文细黑</vt:lpstr>
      <vt:lpstr>Arial Unicode MS</vt:lpstr>
      <vt:lpstr>Calibri Light</vt:lpstr>
      <vt:lpstr>幼圆</vt:lpstr>
      <vt:lpstr>Office 主题</vt:lpstr>
      <vt:lpstr> 带安来上师佛学课程</vt:lpstr>
      <vt:lpstr>祈请金刚上师带安来 顶礼金刚上师带安来 皈依金刚上师带安来</vt:lpstr>
      <vt:lpstr>密宗八大明王 </vt:lpstr>
      <vt:lpstr>导论 --  何为明王？当下为什么要学习明王？</vt:lpstr>
      <vt:lpstr>诸佛三轮身    自性轮身    正法轮身    教令轮身</vt:lpstr>
      <vt:lpstr>   三轮身</vt:lpstr>
      <vt:lpstr>PowerPoint 演示文稿</vt:lpstr>
      <vt:lpstr>为什么要学习明王？</vt:lpstr>
      <vt:lpstr>为什么要学习明王？ </vt:lpstr>
      <vt:lpstr>为什么要学习明王？</vt:lpstr>
      <vt:lpstr>与明王相关的重要概念  --曼荼罗 </vt:lpstr>
      <vt:lpstr>胎藏界曼荼罗</vt:lpstr>
      <vt:lpstr>     大曼荼罗</vt:lpstr>
      <vt:lpstr>法曼荼罗</vt:lpstr>
      <vt:lpstr>PowerPoint 演示文稿</vt:lpstr>
      <vt:lpstr>PowerPoint 演示文稿</vt:lpstr>
      <vt:lpstr> 金刚界曼荼罗</vt:lpstr>
      <vt:lpstr>PowerPoint 演示文稿</vt:lpstr>
      <vt:lpstr>PowerPoint 演示文稿</vt:lpstr>
      <vt:lpstr>密宗八大护法明王细解</vt:lpstr>
      <vt:lpstr>大孔雀明王 </vt:lpstr>
      <vt:lpstr>大孔雀明王</vt:lpstr>
      <vt:lpstr>大孔雀明王</vt:lpstr>
      <vt:lpstr>PowerPoint 演示文稿</vt:lpstr>
      <vt:lpstr>大孔雀明王 《封神演义》</vt:lpstr>
      <vt:lpstr>大孔雀明王 《封神演义》</vt:lpstr>
      <vt:lpstr>大孔雀明王  《西游记》  第七十七回　 群魔欺本性　一体拜真如</vt:lpstr>
      <vt:lpstr>大马头明王</vt:lpstr>
      <vt:lpstr>六观音：</vt:lpstr>
      <vt:lpstr>    大马头明王 </vt:lpstr>
      <vt:lpstr>     </vt:lpstr>
      <vt:lpstr>大马头明王 </vt:lpstr>
      <vt:lpstr>玛哈嘎拉 -- 观世音菩萨之因缘补充</vt:lpstr>
      <vt:lpstr>       玛哈嘎拉 -- 观世音菩萨之本事因缘 </vt:lpstr>
      <vt:lpstr>玛哈嘎拉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72</cp:revision>
  <dcterms:created xsi:type="dcterms:W3CDTF">2018-06-06T08:59:00Z</dcterms:created>
  <dcterms:modified xsi:type="dcterms:W3CDTF">2018-06-30T06:49:06Z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