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321" r:id="rId4"/>
    <p:sldId id="258" r:id="rId5"/>
    <p:sldId id="325" r:id="rId6"/>
    <p:sldId id="323" r:id="rId7"/>
    <p:sldId id="320" r:id="rId8"/>
    <p:sldId id="379" r:id="rId9"/>
    <p:sldId id="299" r:id="rId10"/>
    <p:sldId id="380" r:id="rId11"/>
    <p:sldId id="300" r:id="rId12"/>
    <p:sldId id="304" r:id="rId13"/>
    <p:sldId id="301" r:id="rId14"/>
    <p:sldId id="335" r:id="rId15"/>
    <p:sldId id="305" r:id="rId16"/>
    <p:sldId id="306" r:id="rId17"/>
    <p:sldId id="307" r:id="rId18"/>
    <p:sldId id="336" r:id="rId19"/>
    <p:sldId id="313" r:id="rId20"/>
    <p:sldId id="319" r:id="rId21"/>
    <p:sldId id="318" r:id="rId22"/>
    <p:sldId id="314" r:id="rId23"/>
    <p:sldId id="337" r:id="rId24"/>
    <p:sldId id="302" r:id="rId25"/>
    <p:sldId id="308" r:id="rId26"/>
    <p:sldId id="309" r:id="rId27"/>
    <p:sldId id="310" r:id="rId28"/>
    <p:sldId id="391" r:id="rId29"/>
    <p:sldId id="392" r:id="rId30"/>
    <p:sldId id="403" r:id="rId31"/>
    <p:sldId id="393" r:id="rId32"/>
    <p:sldId id="394" r:id="rId33"/>
    <p:sldId id="395" r:id="rId34"/>
    <p:sldId id="396" r:id="rId35"/>
    <p:sldId id="398" r:id="rId36"/>
    <p:sldId id="397" r:id="rId37"/>
    <p:sldId id="405" r:id="rId38"/>
    <p:sldId id="399" r:id="rId39"/>
    <p:sldId id="400" r:id="rId40"/>
    <p:sldId id="401" r:id="rId41"/>
    <p:sldId id="402" r:id="rId42"/>
    <p:sldId id="330" r:id="rId43"/>
    <p:sldId id="315" r:id="rId44"/>
    <p:sldId id="326" r:id="rId45"/>
    <p:sldId id="327" r:id="rId46"/>
    <p:sldId id="338" r:id="rId47"/>
    <p:sldId id="303" r:id="rId48"/>
    <p:sldId id="340" r:id="rId49"/>
    <p:sldId id="364" r:id="rId50"/>
    <p:sldId id="361" r:id="rId51"/>
    <p:sldId id="373" r:id="rId52"/>
    <p:sldId id="374" r:id="rId53"/>
    <p:sldId id="375" r:id="rId54"/>
    <p:sldId id="376" r:id="rId55"/>
    <p:sldId id="377" r:id="rId56"/>
    <p:sldId id="378" r:id="rId57"/>
    <p:sldId id="362" r:id="rId58"/>
    <p:sldId id="363" r:id="rId59"/>
    <p:sldId id="367" r:id="rId60"/>
    <p:sldId id="334" r:id="rId61"/>
    <p:sldId id="332" r:id="rId62"/>
    <p:sldId id="333" r:id="rId63"/>
    <p:sldId id="365" r:id="rId64"/>
    <p:sldId id="339" r:id="rId65"/>
    <p:sldId id="328" r:id="rId66"/>
    <p:sldId id="368" r:id="rId67"/>
    <p:sldId id="341" r:id="rId68"/>
    <p:sldId id="381" r:id="rId69"/>
    <p:sldId id="311" r:id="rId70"/>
    <p:sldId id="369" r:id="rId71"/>
    <p:sldId id="298" r:id="rId72"/>
    <p:sldId id="356" r:id="rId73"/>
    <p:sldId id="343" r:id="rId74"/>
    <p:sldId id="384" r:id="rId75"/>
    <p:sldId id="382" r:id="rId76"/>
    <p:sldId id="385" r:id="rId77"/>
    <p:sldId id="383" r:id="rId78"/>
    <p:sldId id="331" r:id="rId79"/>
    <p:sldId id="370" r:id="rId80"/>
    <p:sldId id="346" r:id="rId81"/>
    <p:sldId id="360" r:id="rId82"/>
    <p:sldId id="342" r:id="rId83"/>
    <p:sldId id="344" r:id="rId84"/>
    <p:sldId id="345" r:id="rId85"/>
    <p:sldId id="358" r:id="rId86"/>
    <p:sldId id="359" r:id="rId87"/>
    <p:sldId id="317" r:id="rId88"/>
    <p:sldId id="347" r:id="rId89"/>
    <p:sldId id="348" r:id="rId90"/>
    <p:sldId id="349" r:id="rId91"/>
    <p:sldId id="350" r:id="rId92"/>
    <p:sldId id="386" r:id="rId93"/>
    <p:sldId id="351" r:id="rId94"/>
    <p:sldId id="390" r:id="rId95"/>
    <p:sldId id="387" r:id="rId96"/>
    <p:sldId id="389" r:id="rId97"/>
    <p:sldId id="406" r:id="rId98"/>
    <p:sldId id="388" r:id="rId99"/>
    <p:sldId id="352" r:id="rId100"/>
    <p:sldId id="316" r:id="rId101"/>
    <p:sldId id="353" r:id="rId102"/>
    <p:sldId id="354" r:id="rId103"/>
    <p:sldId id="355" r:id="rId10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10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E504207-8727-4865-8FCA-1C2E18647A53}" type="slidenum">
              <a:rPr lang="zh-TW" altLang="en-US" smtClean="0"/>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44A7668B-217F-4017-94B8-98604CB65D36}" type="datetimeFigureOut">
              <a:rPr lang="zh-TW" altLang="en-US" smtClean="0"/>
              <a:t>2018/7/20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E504207-8727-4865-8FCA-1C2E18647A53}"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44A7668B-217F-4017-94B8-98604CB65D36}" type="datetimeFigureOut">
              <a:rPr lang="zh-TW" altLang="en-US" smtClean="0"/>
              <a:t>2018/7/20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EE504207-8727-4865-8FCA-1C2E18647A53}"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340768"/>
            <a:ext cx="8060432" cy="2448272"/>
          </a:xfrm>
        </p:spPr>
        <p:txBody>
          <a:bodyPr>
            <a:normAutofit/>
          </a:bodyPr>
          <a:lstStyle/>
          <a:p>
            <a:r>
              <a:rPr lang="zh-TW" altLang="en-US" sz="6000" b="1" dirty="0" smtClean="0">
                <a:solidFill>
                  <a:srgbClr val="C00000"/>
                </a:solidFill>
                <a:latin typeface="標楷體" pitchFamily="65" charset="-120"/>
                <a:ea typeface="標楷體" pitchFamily="65" charset="-120"/>
              </a:rPr>
              <a:t>佛學課程</a:t>
            </a:r>
            <a:r>
              <a:rPr lang="en-US" altLang="zh-TW" sz="6000" b="1" dirty="0" smtClean="0">
                <a:solidFill>
                  <a:srgbClr val="C00000"/>
                </a:solidFill>
                <a:latin typeface="標楷體" pitchFamily="65" charset="-120"/>
                <a:ea typeface="標楷體" pitchFamily="65" charset="-120"/>
              </a:rPr>
              <a:t>:</a:t>
            </a:r>
            <a:r>
              <a:rPr lang="zh-TW" altLang="en-US" sz="6000" b="1" dirty="0" smtClean="0">
                <a:solidFill>
                  <a:srgbClr val="C00000"/>
                </a:solidFill>
                <a:latin typeface="標楷體" pitchFamily="65" charset="-120"/>
                <a:ea typeface="標楷體" pitchFamily="65" charset="-120"/>
              </a:rPr>
              <a:t>佛教三乘 </a:t>
            </a:r>
            <a:r>
              <a:rPr lang="en-US" altLang="zh-TW" sz="6000" b="1" dirty="0" smtClean="0">
                <a:solidFill>
                  <a:srgbClr val="C00000"/>
                </a:solidFill>
                <a:latin typeface="標楷體" pitchFamily="65" charset="-120"/>
                <a:ea typeface="標楷體" pitchFamily="65" charset="-120"/>
              </a:rPr>
              <a:t/>
            </a:r>
            <a:br>
              <a:rPr lang="en-US" altLang="zh-TW" sz="6000" b="1" dirty="0" smtClean="0">
                <a:solidFill>
                  <a:srgbClr val="C00000"/>
                </a:solidFill>
                <a:latin typeface="標楷體" pitchFamily="65" charset="-120"/>
                <a:ea typeface="標楷體" pitchFamily="65" charset="-120"/>
              </a:rPr>
            </a:br>
            <a:r>
              <a:rPr lang="zh-TW" altLang="en-US" sz="6000" b="1" dirty="0" smtClean="0">
                <a:solidFill>
                  <a:srgbClr val="C00000"/>
                </a:solidFill>
                <a:latin typeface="標楷體" pitchFamily="65" charset="-120"/>
                <a:ea typeface="標楷體" pitchFamily="65" charset="-120"/>
              </a:rPr>
              <a:t>小乘、大乘、金剛乘</a:t>
            </a:r>
            <a:endParaRPr lang="zh-TW" altLang="en-US" sz="6000" b="1" dirty="0">
              <a:solidFill>
                <a:srgbClr val="C00000"/>
              </a:solidFill>
              <a:latin typeface="標楷體" pitchFamily="65" charset="-120"/>
              <a:ea typeface="標楷體" pitchFamily="65" charset="-120"/>
            </a:endParaRPr>
          </a:p>
        </p:txBody>
      </p:sp>
      <p:sp>
        <p:nvSpPr>
          <p:cNvPr id="4" name="文字版面配置區 3"/>
          <p:cNvSpPr>
            <a:spLocks noGrp="1"/>
          </p:cNvSpPr>
          <p:nvPr>
            <p:ph type="body" idx="1"/>
          </p:nvPr>
        </p:nvSpPr>
        <p:spPr>
          <a:xfrm>
            <a:off x="611560" y="4509120"/>
            <a:ext cx="7772400" cy="1584176"/>
          </a:xfrm>
        </p:spPr>
        <p:txBody>
          <a:bodyPr>
            <a:normAutofit fontScale="92500" lnSpcReduction="10000"/>
          </a:bodyPr>
          <a:lstStyle/>
          <a:p>
            <a:endParaRPr lang="en-US" altLang="zh-TW" dirty="0" smtClean="0"/>
          </a:p>
          <a:p>
            <a:endParaRPr lang="en-US" altLang="zh-TW" dirty="0"/>
          </a:p>
          <a:p>
            <a:r>
              <a:rPr lang="zh-TW" altLang="en-US" sz="2900" b="1" dirty="0" smtClean="0">
                <a:solidFill>
                  <a:schemeClr val="tx1"/>
                </a:solidFill>
              </a:rPr>
              <a:t>佛教三乘特色</a:t>
            </a:r>
            <a:endParaRPr lang="en-US" altLang="zh-TW" sz="2900" b="1" dirty="0" smtClean="0">
              <a:solidFill>
                <a:schemeClr val="tx1"/>
              </a:solidFill>
            </a:endParaRPr>
          </a:p>
          <a:p>
            <a:r>
              <a:rPr lang="zh-TW" altLang="en-US" sz="2900" b="1" dirty="0" smtClean="0">
                <a:solidFill>
                  <a:schemeClr val="tx1"/>
                </a:solidFill>
              </a:rPr>
              <a:t>由顯入密博大精深</a:t>
            </a:r>
            <a:endParaRPr lang="en-US" altLang="zh-TW" sz="2900" b="1" dirty="0" smtClean="0">
              <a:solidFill>
                <a:schemeClr val="tx1"/>
              </a:solidFill>
            </a:endParaRPr>
          </a:p>
          <a:p>
            <a:endParaRPr lang="zh-TW" altLang="en-US" dirty="0"/>
          </a:p>
        </p:txBody>
      </p:sp>
    </p:spTree>
    <p:extLst>
      <p:ext uri="{BB962C8B-B14F-4D97-AF65-F5344CB8AC3E}">
        <p14:creationId xmlns:p14="http://schemas.microsoft.com/office/powerpoint/2010/main" val="2977676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836712"/>
            <a:ext cx="7992888" cy="4176464"/>
          </a:xfrm>
        </p:spPr>
      </p:pic>
    </p:spTree>
    <p:extLst>
      <p:ext uri="{BB962C8B-B14F-4D97-AF65-F5344CB8AC3E}">
        <p14:creationId xmlns:p14="http://schemas.microsoft.com/office/powerpoint/2010/main" val="16270399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lnSpcReduction="10000"/>
          </a:bodyPr>
          <a:lstStyle/>
          <a:p>
            <a:r>
              <a:rPr lang="zh-TW" altLang="en-US" dirty="0"/>
              <a:t>派別：傳入西藏後發展成為「寧瑪」、「薩迦」、「噶舉」、「格魯」等四派。</a:t>
            </a:r>
          </a:p>
          <a:p>
            <a:endParaRPr lang="zh-TW" altLang="en-US" dirty="0"/>
          </a:p>
          <a:p>
            <a:r>
              <a:rPr lang="zh-TW" altLang="en-US" dirty="0"/>
              <a:t>教義：以「明空雙運」、「輪涅無二」、「大手印」、「大圓滿」．．等等為主。 觀修方式：以「生起次第」、「圓滿次第」、「氣脈與拙火」為要。</a:t>
            </a:r>
          </a:p>
          <a:p>
            <a:endParaRPr lang="zh-TW" altLang="en-US" dirty="0"/>
          </a:p>
          <a:p>
            <a:r>
              <a:rPr lang="zh-TW" altLang="en-US" dirty="0"/>
              <a:t>經典：四部密續。 主要傳佈地區：中國、西藏、日本、台灣等。</a:t>
            </a:r>
          </a:p>
        </p:txBody>
      </p:sp>
    </p:spTree>
    <p:extLst>
      <p:ext uri="{BB962C8B-B14F-4D97-AF65-F5344CB8AC3E}">
        <p14:creationId xmlns:p14="http://schemas.microsoft.com/office/powerpoint/2010/main" val="6242413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6048672"/>
          </a:xfrm>
        </p:spPr>
        <p:txBody>
          <a:bodyPr>
            <a:normAutofit fontScale="77500" lnSpcReduction="20000"/>
          </a:bodyPr>
          <a:lstStyle/>
          <a:p>
            <a:r>
              <a:rPr lang="zh-TW" altLang="en-US" dirty="0" smtClean="0"/>
              <a:t>金刚乘的精髓是通过如理如法的修持，我们可以将这五蕴所组之凡夫身、语和意都转化为佛身、佛语和佛意。金刚乘修持的精要是通过了悟自心本性的修持而圆证本初佛性。</a:t>
            </a:r>
            <a:endParaRPr lang="en-US" altLang="zh-TW" dirty="0" smtClean="0"/>
          </a:p>
          <a:p>
            <a:endParaRPr lang="en-US" altLang="zh-TW" dirty="0"/>
          </a:p>
          <a:p>
            <a:r>
              <a:rPr lang="zh-TW" altLang="en-US" dirty="0" smtClean="0"/>
              <a:t>严格的来说，金刚乘比其他法门来的更加严肃，殊胜及优越，但我们必须明白，其直接而清楚的特质，是专为准备得当、并累积了足够福报资粮的具根器行者们而特设的。在印度，西藏与其它的许多地方，许许多多的伟大成就者通过金刚乘的法教，而证得了佛果，这便是其中的差别。</a:t>
            </a:r>
            <a:endParaRPr lang="en-US" altLang="zh-TW" dirty="0"/>
          </a:p>
          <a:p>
            <a:endParaRPr lang="en-US" altLang="zh-TW" dirty="0"/>
          </a:p>
          <a:p>
            <a:endParaRPr lang="en-US" altLang="zh-TW" dirty="0"/>
          </a:p>
          <a:p>
            <a:r>
              <a:rPr lang="zh-TW" altLang="en-US" dirty="0" smtClean="0"/>
              <a:t>但小乘、大乘，金刚乘，一切佛法都是「一味」平等的，都是为了悟我们的</a:t>
            </a:r>
            <a:r>
              <a:rPr lang="zh-TW" altLang="en-US" dirty="0"/>
              <a:t>自心</a:t>
            </a:r>
            <a:r>
              <a:rPr lang="zh-TW" altLang="en-US" dirty="0" smtClean="0"/>
              <a:t>本性，本来面目。我们应以平等心及恭敬心看待一切佛法，一切佛法皆源自于本师释迦牟尼佛之本怀。</a:t>
            </a:r>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2883858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endParaRPr lang="zh-TW" altLang="en-US" dirty="0"/>
          </a:p>
          <a:p>
            <a:r>
              <a:rPr lang="zh-TW" altLang="en-US" dirty="0" smtClean="0"/>
              <a:t>愿我们累积了足够福报智慧资粮，以金刚自性，光明遍照，清净不坏，种种业用，方便加持，救度有情，演金刚乘，以唯一金刚断一切烦恼。</a:t>
            </a:r>
            <a:endParaRPr lang="zh-TW" altLang="en-US" dirty="0"/>
          </a:p>
          <a:p>
            <a:endParaRPr lang="zh-TW" altLang="en-US" dirty="0"/>
          </a:p>
          <a:p>
            <a:endParaRPr lang="zh-TW" altLang="en-US" dirty="0"/>
          </a:p>
        </p:txBody>
      </p:sp>
    </p:spTree>
    <p:extLst>
      <p:ext uri="{BB962C8B-B14F-4D97-AF65-F5344CB8AC3E}">
        <p14:creationId xmlns:p14="http://schemas.microsoft.com/office/powerpoint/2010/main" val="36380360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54" y="692696"/>
            <a:ext cx="8229600" cy="1143000"/>
          </a:xfrm>
        </p:spPr>
        <p:txBody>
          <a:bodyPr/>
          <a:lstStyle/>
          <a:p>
            <a:r>
              <a:rPr lang="zh-TW" altLang="en-US" dirty="0" smtClean="0"/>
              <a:t>迴向</a:t>
            </a:r>
            <a:endParaRPr lang="zh-TW" altLang="en-US" dirty="0"/>
          </a:p>
        </p:txBody>
      </p:sp>
      <p:sp>
        <p:nvSpPr>
          <p:cNvPr id="3" name="內容版面配置區 2"/>
          <p:cNvSpPr>
            <a:spLocks noGrp="1"/>
          </p:cNvSpPr>
          <p:nvPr>
            <p:ph idx="1"/>
          </p:nvPr>
        </p:nvSpPr>
        <p:spPr>
          <a:xfrm>
            <a:off x="1115616" y="1916832"/>
            <a:ext cx="6192688" cy="2980928"/>
          </a:xfrm>
        </p:spPr>
        <p:txBody>
          <a:bodyPr/>
          <a:lstStyle/>
          <a:p>
            <a:r>
              <a:rPr lang="zh-CN" altLang="en-US" dirty="0"/>
              <a:t>愿以此功德。  庄严佛净土。 </a:t>
            </a:r>
          </a:p>
          <a:p>
            <a:r>
              <a:rPr lang="zh-CN" altLang="en-US" dirty="0"/>
              <a:t>上报四重恩。   下济三途苦。 </a:t>
            </a:r>
          </a:p>
          <a:p>
            <a:r>
              <a:rPr lang="zh-CN" altLang="en-US" dirty="0"/>
              <a:t>若有见闻者。   悉发菩提心。</a:t>
            </a:r>
          </a:p>
          <a:p>
            <a:r>
              <a:rPr lang="zh-CN" altLang="en-US" dirty="0"/>
              <a:t> 尽此一报身。   同生极乐国。</a:t>
            </a:r>
          </a:p>
          <a:p>
            <a:endParaRPr lang="zh-CN" altLang="en-US" dirty="0"/>
          </a:p>
          <a:p>
            <a:endParaRPr lang="zh-TW" altLang="en-US" dirty="0"/>
          </a:p>
        </p:txBody>
      </p:sp>
    </p:spTree>
    <p:extLst>
      <p:ext uri="{BB962C8B-B14F-4D97-AF65-F5344CB8AC3E}">
        <p14:creationId xmlns:p14="http://schemas.microsoft.com/office/powerpoint/2010/main" val="167820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340768"/>
            <a:ext cx="8229600" cy="3528392"/>
          </a:xfrm>
        </p:spPr>
        <p:txBody>
          <a:bodyPr>
            <a:normAutofit/>
          </a:bodyPr>
          <a:lstStyle/>
          <a:p>
            <a:r>
              <a:rPr lang="zh-TW" altLang="en-US" dirty="0"/>
              <a:t>部派佛教</a:t>
            </a:r>
            <a:r>
              <a:rPr lang="zh-TW" altLang="en-US" dirty="0" smtClean="0"/>
              <a:t>：佛灭度后一百年，因对待戒律的态度不同，佛教分裂成</a:t>
            </a:r>
            <a:r>
              <a:rPr lang="zh-TW" altLang="en-US" b="1" dirty="0" smtClean="0"/>
              <a:t>严格持戒</a:t>
            </a:r>
            <a:r>
              <a:rPr lang="zh-TW" altLang="en-US" dirty="0"/>
              <a:t>的</a:t>
            </a:r>
            <a:r>
              <a:rPr lang="zh-TW" altLang="en-US" dirty="0">
                <a:solidFill>
                  <a:srgbClr val="FF0000"/>
                </a:solidFill>
              </a:rPr>
              <a:t>上座</a:t>
            </a:r>
            <a:r>
              <a:rPr lang="zh-TW" altLang="en-US" dirty="0" smtClean="0">
                <a:solidFill>
                  <a:srgbClr val="FF0000"/>
                </a:solidFill>
              </a:rPr>
              <a:t>部</a:t>
            </a:r>
            <a:r>
              <a:rPr lang="zh-TW" altLang="en-US" dirty="0" smtClean="0"/>
              <a:t>与主张</a:t>
            </a:r>
            <a:r>
              <a:rPr lang="zh-TW" altLang="en-US" b="1" dirty="0" smtClean="0"/>
              <a:t>戒律可以变通</a:t>
            </a:r>
            <a:r>
              <a:rPr lang="zh-TW" altLang="en-US" dirty="0" smtClean="0"/>
              <a:t>的</a:t>
            </a:r>
            <a:r>
              <a:rPr lang="zh-TW" altLang="en-US" dirty="0" smtClean="0">
                <a:solidFill>
                  <a:srgbClr val="FF0000"/>
                </a:solidFill>
              </a:rPr>
              <a:t>大众部</a:t>
            </a:r>
            <a:r>
              <a:rPr lang="zh-TW" altLang="en-US" dirty="0" smtClean="0"/>
              <a:t>。</a:t>
            </a:r>
            <a:endParaRPr lang="en-US" altLang="zh-TW" dirty="0" smtClean="0"/>
          </a:p>
          <a:p>
            <a:endParaRPr lang="en-US" altLang="zh-TW" dirty="0" smtClean="0"/>
          </a:p>
          <a:p>
            <a:r>
              <a:rPr lang="zh-TW" altLang="en-US" dirty="0" smtClean="0"/>
              <a:t>上座部与大众部分裂后到大乘佛教兴起前的这个时期被称为</a:t>
            </a:r>
            <a:r>
              <a:rPr lang="zh-TW" altLang="en-US" b="1" dirty="0" smtClean="0"/>
              <a:t>部</a:t>
            </a:r>
            <a:r>
              <a:rPr lang="zh-TW" altLang="en-US" b="1" dirty="0"/>
              <a:t>派佛教</a:t>
            </a:r>
            <a:r>
              <a:rPr lang="zh-TW" altLang="en-US" dirty="0"/>
              <a:t>。</a:t>
            </a:r>
          </a:p>
          <a:p>
            <a:endParaRPr lang="en-US" altLang="zh-TW" dirty="0" smtClean="0"/>
          </a:p>
          <a:p>
            <a:endParaRPr lang="en-US" altLang="zh-TW" dirty="0"/>
          </a:p>
        </p:txBody>
      </p:sp>
    </p:spTree>
    <p:extLst>
      <p:ext uri="{BB962C8B-B14F-4D97-AF65-F5344CB8AC3E}">
        <p14:creationId xmlns:p14="http://schemas.microsoft.com/office/powerpoint/2010/main" val="3259937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268760"/>
            <a:ext cx="8229600" cy="4176464"/>
          </a:xfrm>
        </p:spPr>
        <p:txBody>
          <a:bodyPr/>
          <a:lstStyle/>
          <a:p>
            <a:r>
              <a:rPr lang="zh-TW" altLang="en-US" dirty="0" smtClean="0"/>
              <a:t>部派佛教又被称为</a:t>
            </a:r>
            <a:r>
              <a:rPr lang="zh-TW" altLang="en-US" b="1" dirty="0" smtClean="0">
                <a:solidFill>
                  <a:srgbClr val="FF0000"/>
                </a:solidFill>
              </a:rPr>
              <a:t>小乘佛教。</a:t>
            </a:r>
            <a:endParaRPr lang="en-US" altLang="zh-TW" b="1" dirty="0" smtClean="0">
              <a:solidFill>
                <a:srgbClr val="FF0000"/>
              </a:solidFill>
            </a:endParaRPr>
          </a:p>
          <a:p>
            <a:endParaRPr lang="en-US" altLang="zh-TW" dirty="0">
              <a:solidFill>
                <a:srgbClr val="FF0000"/>
              </a:solidFill>
            </a:endParaRPr>
          </a:p>
          <a:p>
            <a:r>
              <a:rPr lang="zh-TW" altLang="en-US" dirty="0" smtClean="0"/>
              <a:t>小乘佛教这个称呼，是大乘佛教对成立在它之前的各佛教部派的称呼，意为小乘佛教发心较小，只自修度己，无法济度一切众生。</a:t>
            </a:r>
          </a:p>
          <a:p>
            <a:endParaRPr lang="zh-TW" altLang="en-US" dirty="0"/>
          </a:p>
        </p:txBody>
      </p:sp>
    </p:spTree>
    <p:extLst>
      <p:ext uri="{BB962C8B-B14F-4D97-AF65-F5344CB8AC3E}">
        <p14:creationId xmlns:p14="http://schemas.microsoft.com/office/powerpoint/2010/main" val="2899620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412776"/>
            <a:ext cx="8229600" cy="3652614"/>
          </a:xfrm>
        </p:spPr>
        <p:txBody>
          <a:bodyPr/>
          <a:lstStyle/>
          <a:p>
            <a:r>
              <a:rPr lang="zh-TW" altLang="en-US" dirty="0" smtClean="0"/>
              <a:t>这个小乘称呼本身被认为具有贬低之意，因此较有争议，部派佛教本身也不接受这样的称呼，因此在佛教界一般称之为部派佛教，或</a:t>
            </a:r>
            <a:r>
              <a:rPr lang="zh-TW" altLang="en-US" dirty="0" smtClean="0">
                <a:solidFill>
                  <a:srgbClr val="FF0000"/>
                </a:solidFill>
              </a:rPr>
              <a:t>声闻乘</a:t>
            </a:r>
            <a:r>
              <a:rPr lang="zh-TW" altLang="en-US" dirty="0"/>
              <a:t>。</a:t>
            </a:r>
          </a:p>
        </p:txBody>
      </p:sp>
    </p:spTree>
    <p:extLst>
      <p:ext uri="{BB962C8B-B14F-4D97-AF65-F5344CB8AC3E}">
        <p14:creationId xmlns:p14="http://schemas.microsoft.com/office/powerpoint/2010/main" val="205810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628800"/>
            <a:ext cx="5328592" cy="3911153"/>
          </a:xfrm>
        </p:spPr>
      </p:pic>
    </p:spTree>
    <p:extLst>
      <p:ext uri="{BB962C8B-B14F-4D97-AF65-F5344CB8AC3E}">
        <p14:creationId xmlns:p14="http://schemas.microsoft.com/office/powerpoint/2010/main" val="674784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zh-CN" altLang="en-US" dirty="0">
                <a:solidFill>
                  <a:srgbClr val="FF0000"/>
                </a:solidFill>
              </a:rPr>
              <a:t>原始佛教的基本教义</a:t>
            </a:r>
            <a:endParaRPr lang="zh-TW" altLang="en-US" dirty="0">
              <a:solidFill>
                <a:srgbClr val="FF0000"/>
              </a:solidFill>
            </a:endParaRPr>
          </a:p>
        </p:txBody>
      </p:sp>
      <p:sp>
        <p:nvSpPr>
          <p:cNvPr id="3" name="內容版面配置區 2"/>
          <p:cNvSpPr>
            <a:spLocks noGrp="1"/>
          </p:cNvSpPr>
          <p:nvPr>
            <p:ph idx="1"/>
          </p:nvPr>
        </p:nvSpPr>
        <p:spPr>
          <a:xfrm>
            <a:off x="539552" y="1340768"/>
            <a:ext cx="8229600" cy="4857403"/>
          </a:xfrm>
        </p:spPr>
        <p:txBody>
          <a:bodyPr>
            <a:normAutofit fontScale="85000" lnSpcReduction="20000"/>
          </a:bodyPr>
          <a:lstStyle/>
          <a:p>
            <a:r>
              <a:rPr lang="zh-TW" altLang="en-US" dirty="0" smtClean="0"/>
              <a:t>佛陀创立佛教开始，</a:t>
            </a:r>
            <a:r>
              <a:rPr lang="zh-CN" altLang="en-US" dirty="0" smtClean="0"/>
              <a:t>原始</a:t>
            </a:r>
            <a:r>
              <a:rPr lang="zh-CN" altLang="en-US" dirty="0"/>
              <a:t>佛教的基本教义是“诸恶莫作，众善奉行，自净其意，是诸佛教</a:t>
            </a:r>
            <a:r>
              <a:rPr lang="zh-CN" altLang="en-US" dirty="0" smtClean="0"/>
              <a:t>”</a:t>
            </a:r>
            <a:r>
              <a:rPr lang="zh-TW" altLang="en-US" dirty="0" smtClean="0"/>
              <a:t>。</a:t>
            </a:r>
            <a:endParaRPr lang="en-US" altLang="zh-TW" dirty="0" smtClean="0"/>
          </a:p>
          <a:p>
            <a:endParaRPr lang="en-US" altLang="zh-TW" dirty="0"/>
          </a:p>
          <a:p>
            <a:r>
              <a:rPr lang="zh-TW" altLang="en-US" dirty="0" smtClean="0"/>
              <a:t>是</a:t>
            </a:r>
            <a:r>
              <a:rPr lang="zh-CN" altLang="en-US" dirty="0" smtClean="0"/>
              <a:t>以</a:t>
            </a:r>
            <a:r>
              <a:rPr lang="zh-TW" altLang="en-US" dirty="0" smtClean="0"/>
              <a:t>古</a:t>
            </a:r>
            <a:r>
              <a:rPr lang="zh-CN" altLang="en-US" dirty="0"/>
              <a:t>七</a:t>
            </a:r>
            <a:r>
              <a:rPr lang="zh-CN" altLang="en-US" dirty="0" smtClean="0"/>
              <a:t>佛</a:t>
            </a:r>
            <a:r>
              <a:rPr lang="zh-TW" altLang="en-US" dirty="0" smtClean="0"/>
              <a:t>，</a:t>
            </a:r>
            <a:r>
              <a:rPr lang="zh-CN" altLang="en-US" b="1" dirty="0" smtClean="0"/>
              <a:t>过</a:t>
            </a:r>
            <a:r>
              <a:rPr lang="zh-CN" altLang="en-US" b="1" dirty="0"/>
              <a:t>去庄严劫</a:t>
            </a:r>
            <a:r>
              <a:rPr lang="zh-CN" altLang="en-US" dirty="0"/>
              <a:t>毗婆尸佛、尸弃佛、毗舍浮佛，</a:t>
            </a:r>
            <a:r>
              <a:rPr lang="zh-CN" altLang="en-US" b="1" dirty="0"/>
              <a:t>今贤劫</a:t>
            </a:r>
            <a:r>
              <a:rPr lang="zh-CN" altLang="en-US" dirty="0"/>
              <a:t>拘留孙佛、拘那含牟尼佛、迦叶佛、释迦文佛，是为七</a:t>
            </a:r>
            <a:r>
              <a:rPr lang="zh-CN" altLang="en-US" dirty="0" smtClean="0"/>
              <a:t>佛</a:t>
            </a:r>
            <a:r>
              <a:rPr lang="zh-TW" altLang="en-US" dirty="0" smtClean="0"/>
              <a:t>，其根本偈语</a:t>
            </a:r>
            <a:r>
              <a:rPr lang="zh-CN" altLang="en-US" dirty="0" smtClean="0"/>
              <a:t>为始 </a:t>
            </a:r>
            <a:r>
              <a:rPr lang="zh-TW" altLang="en-US" dirty="0" smtClean="0"/>
              <a:t>。</a:t>
            </a:r>
            <a:endParaRPr lang="en-US" altLang="zh-TW" dirty="0" smtClean="0"/>
          </a:p>
          <a:p>
            <a:endParaRPr lang="en-US" altLang="zh-CN" dirty="0"/>
          </a:p>
          <a:p>
            <a:r>
              <a:rPr lang="zh-TW" altLang="en-US" dirty="0" smtClean="0"/>
              <a:t>这</a:t>
            </a:r>
            <a:r>
              <a:rPr lang="zh-CN" altLang="en-US" dirty="0" smtClean="0"/>
              <a:t>原本</a:t>
            </a:r>
            <a:r>
              <a:rPr lang="zh-CN" altLang="en-US" dirty="0"/>
              <a:t>是原始小乘佛教中的一</a:t>
            </a:r>
            <a:r>
              <a:rPr lang="zh-CN" altLang="en-US" dirty="0" smtClean="0"/>
              <a:t>个佛法</a:t>
            </a:r>
            <a:r>
              <a:rPr lang="zh-CN" altLang="en-US" dirty="0"/>
              <a:t>无边的偈</a:t>
            </a:r>
            <a:r>
              <a:rPr lang="zh-CN" altLang="en-US" dirty="0" smtClean="0"/>
              <a:t>语</a:t>
            </a:r>
            <a:r>
              <a:rPr lang="zh-TW" altLang="en-US" dirty="0" smtClean="0"/>
              <a:t>，</a:t>
            </a:r>
            <a:r>
              <a:rPr lang="zh-CN" altLang="en-US" dirty="0" smtClean="0"/>
              <a:t>最初</a:t>
            </a:r>
            <a:r>
              <a:rPr lang="zh-CN" altLang="en-US" dirty="0"/>
              <a:t>就只有规定一</a:t>
            </a:r>
            <a:r>
              <a:rPr lang="zh-CN" altLang="en-US" dirty="0" smtClean="0"/>
              <a:t>个诸</a:t>
            </a:r>
            <a:r>
              <a:rPr lang="zh-CN" altLang="en-US" dirty="0"/>
              <a:t>恶莫作，众善</a:t>
            </a:r>
            <a:r>
              <a:rPr lang="zh-CN" altLang="en-US" dirty="0" smtClean="0"/>
              <a:t>奉行，做事</a:t>
            </a:r>
            <a:r>
              <a:rPr lang="zh-TW" altLang="en-US" dirty="0" smtClean="0"/>
              <a:t>行持</a:t>
            </a:r>
            <a:r>
              <a:rPr lang="zh-CN" altLang="en-US" dirty="0" smtClean="0"/>
              <a:t>就从</a:t>
            </a:r>
            <a:r>
              <a:rPr lang="zh-TW" altLang="en-US" dirty="0" smtClean="0"/>
              <a:t>自身善心</a:t>
            </a:r>
            <a:r>
              <a:rPr lang="zh-CN" altLang="en-US" dirty="0" smtClean="0"/>
              <a:t>良心</a:t>
            </a:r>
            <a:r>
              <a:rPr lang="zh-CN" altLang="en-US" dirty="0"/>
              <a:t>理性出发，掌握一</a:t>
            </a:r>
            <a:r>
              <a:rPr lang="zh-CN" altLang="en-US" dirty="0" smtClean="0"/>
              <a:t>个</a:t>
            </a:r>
            <a:r>
              <a:rPr lang="zh-TW" altLang="en-US" b="1" dirty="0" smtClean="0"/>
              <a:t>净善</a:t>
            </a:r>
            <a:r>
              <a:rPr lang="zh-CN" altLang="en-US" dirty="0" smtClean="0"/>
              <a:t>大</a:t>
            </a:r>
            <a:r>
              <a:rPr lang="zh-CN" altLang="en-US" dirty="0"/>
              <a:t>原则，由于大家能够自动自发，原则分寸可以拿捏、掌握，然后进入实修，这样证</a:t>
            </a:r>
            <a:r>
              <a:rPr lang="zh-CN" altLang="en-US" dirty="0" smtClean="0"/>
              <a:t>果</a:t>
            </a:r>
            <a:r>
              <a:rPr lang="zh-TW" altLang="en-US" dirty="0" smtClean="0"/>
              <a:t>就</a:t>
            </a:r>
            <a:r>
              <a:rPr lang="zh-CN" altLang="en-US" dirty="0" smtClean="0"/>
              <a:t>快！ </a:t>
            </a:r>
            <a:endParaRPr lang="en-US" altLang="zh-CN" dirty="0" smtClean="0"/>
          </a:p>
          <a:p>
            <a:endParaRPr lang="en-US" altLang="zh-CN" dirty="0"/>
          </a:p>
        </p:txBody>
      </p:sp>
    </p:spTree>
    <p:extLst>
      <p:ext uri="{BB962C8B-B14F-4D97-AF65-F5344CB8AC3E}">
        <p14:creationId xmlns:p14="http://schemas.microsoft.com/office/powerpoint/2010/main" val="3828667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19256" cy="5577483"/>
          </a:xfrm>
        </p:spPr>
        <p:txBody>
          <a:bodyPr>
            <a:normAutofit fontScale="92500" lnSpcReduction="20000"/>
          </a:bodyPr>
          <a:lstStyle/>
          <a:p>
            <a:r>
              <a:rPr lang="zh-CN" altLang="en-US" dirty="0"/>
              <a:t>一个偈语就能出生“三十七道品”及一切佛法，“尽具足诸佛之教及辟支佛、声闻之教”，甚至“四阿含”的一切道理都蕴含在其中。</a:t>
            </a:r>
          </a:p>
          <a:p>
            <a:endParaRPr lang="zh-CN" altLang="en-US" dirty="0"/>
          </a:p>
          <a:p>
            <a:r>
              <a:rPr lang="zh-CN" altLang="en-US" dirty="0" smtClean="0"/>
              <a:t>原始</a:t>
            </a:r>
            <a:r>
              <a:rPr lang="zh-CN" altLang="en-US" dirty="0"/>
              <a:t>佛教的修持，主张修戒、定、慧“三学</a:t>
            </a:r>
            <a:r>
              <a:rPr lang="zh-CN" altLang="en-US" dirty="0" smtClean="0"/>
              <a:t>”</a:t>
            </a:r>
            <a:r>
              <a:rPr lang="zh-TW" altLang="en-US" dirty="0" smtClean="0"/>
              <a:t>，</a:t>
            </a:r>
            <a:r>
              <a:rPr lang="zh-CN" altLang="en-US" dirty="0" smtClean="0"/>
              <a:t>通</a:t>
            </a:r>
            <a:r>
              <a:rPr lang="zh-CN" altLang="en-US" dirty="0"/>
              <a:t>过守持戒律，修习禅定而获得</a:t>
            </a:r>
            <a:r>
              <a:rPr lang="zh-CN" altLang="en-US" dirty="0" smtClean="0"/>
              <a:t>智慧、</a:t>
            </a:r>
            <a:r>
              <a:rPr lang="zh-TW" altLang="en-US" dirty="0" smtClean="0"/>
              <a:t>再</a:t>
            </a:r>
            <a:r>
              <a:rPr lang="zh-CN" altLang="en-US" dirty="0"/>
              <a:t>概括修持“</a:t>
            </a:r>
            <a:r>
              <a:rPr lang="zh-CN" altLang="en-US" dirty="0" smtClean="0"/>
              <a:t>四</a:t>
            </a:r>
            <a:r>
              <a:rPr lang="zh-TW" altLang="en-US" dirty="0" smtClean="0"/>
              <a:t>圣</a:t>
            </a:r>
            <a:r>
              <a:rPr lang="zh-CN" altLang="en-US" dirty="0" smtClean="0"/>
              <a:t>谛</a:t>
            </a:r>
            <a:r>
              <a:rPr lang="zh-CN" altLang="en-US" dirty="0"/>
              <a:t>”、“八正道”和“十二因</a:t>
            </a:r>
            <a:r>
              <a:rPr lang="zh-CN" altLang="en-US" dirty="0" smtClean="0"/>
              <a:t>缘</a:t>
            </a:r>
            <a:r>
              <a:rPr lang="zh-TW" altLang="en-US" dirty="0" smtClean="0"/>
              <a:t>。</a:t>
            </a:r>
            <a:endParaRPr lang="en-US" altLang="zh-CN" dirty="0" smtClean="0"/>
          </a:p>
          <a:p>
            <a:pPr marL="0" indent="0">
              <a:buNone/>
            </a:pPr>
            <a:r>
              <a:rPr lang="zh-TW" altLang="en-US" dirty="0" smtClean="0"/>
              <a:t>    </a:t>
            </a:r>
            <a:r>
              <a:rPr lang="zh-CN" altLang="en-US" dirty="0" smtClean="0"/>
              <a:t>其</a:t>
            </a:r>
            <a:r>
              <a:rPr lang="zh-CN" altLang="en-US" dirty="0"/>
              <a:t>核心内容是讲现实世界的苦难和解决苦</a:t>
            </a:r>
            <a:r>
              <a:rPr lang="zh-CN" altLang="en-US" dirty="0" smtClean="0"/>
              <a:t>难</a:t>
            </a:r>
            <a:r>
              <a:rPr lang="zh-TW" altLang="en-US" dirty="0" smtClean="0"/>
              <a:t>出</a:t>
            </a:r>
            <a:endParaRPr lang="en-US" altLang="zh-TW" dirty="0" smtClean="0"/>
          </a:p>
          <a:p>
            <a:pPr marL="0" indent="0">
              <a:buNone/>
            </a:pPr>
            <a:r>
              <a:rPr lang="zh-TW" altLang="en-US" dirty="0"/>
              <a:t> </a:t>
            </a:r>
            <a:r>
              <a:rPr lang="zh-TW" altLang="en-US" dirty="0" smtClean="0"/>
              <a:t>   離解脫</a:t>
            </a:r>
            <a:r>
              <a:rPr lang="zh-CN" altLang="en-US" dirty="0" smtClean="0"/>
              <a:t>的</a:t>
            </a:r>
            <a:r>
              <a:rPr lang="zh-TW" altLang="en-US" dirty="0" smtClean="0"/>
              <a:t>方法。</a:t>
            </a:r>
            <a:endParaRPr lang="en-US" altLang="zh-TW" dirty="0" smtClean="0"/>
          </a:p>
          <a:p>
            <a:pPr marL="0" indent="0">
              <a:buNone/>
            </a:pPr>
            <a:r>
              <a:rPr lang="zh-TW" altLang="en-US" dirty="0" smtClean="0"/>
              <a:t>    </a:t>
            </a:r>
            <a:endParaRPr lang="en-US" altLang="zh-CN" dirty="0" smtClean="0"/>
          </a:p>
          <a:p>
            <a:r>
              <a:rPr lang="zh-CN" altLang="en-US" dirty="0" smtClean="0"/>
              <a:t>其次，又从缘起思想出发，提出了“诸行无常”、“诸法无我”和“涅盘寂静”的</a:t>
            </a:r>
            <a:r>
              <a:rPr lang="zh-TW" altLang="en-US" dirty="0" smtClean="0"/>
              <a:t>三法印</a:t>
            </a:r>
            <a:r>
              <a:rPr lang="zh-CN" altLang="en-US" dirty="0" smtClean="0"/>
              <a:t>学说。</a:t>
            </a:r>
          </a:p>
          <a:p>
            <a:endParaRPr lang="zh-CN" altLang="en-US" dirty="0"/>
          </a:p>
          <a:p>
            <a:endParaRPr lang="zh-TW" altLang="en-US" dirty="0"/>
          </a:p>
        </p:txBody>
      </p:sp>
    </p:spTree>
    <p:extLst>
      <p:ext uri="{BB962C8B-B14F-4D97-AF65-F5344CB8AC3E}">
        <p14:creationId xmlns:p14="http://schemas.microsoft.com/office/powerpoint/2010/main" val="518202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小乘代表性人物</a:t>
            </a:r>
            <a:endParaRPr lang="zh-TW" altLang="en-US" dirty="0"/>
          </a:p>
        </p:txBody>
      </p:sp>
      <p:sp>
        <p:nvSpPr>
          <p:cNvPr id="3" name="內容版面配置區 2"/>
          <p:cNvSpPr>
            <a:spLocks noGrp="1"/>
          </p:cNvSpPr>
          <p:nvPr>
            <p:ph idx="1"/>
          </p:nvPr>
        </p:nvSpPr>
        <p:spPr>
          <a:xfrm>
            <a:off x="457200" y="1412776"/>
            <a:ext cx="8229600" cy="4713387"/>
          </a:xfrm>
        </p:spPr>
        <p:txBody>
          <a:bodyPr>
            <a:normAutofit fontScale="92500" lnSpcReduction="10000"/>
          </a:bodyPr>
          <a:lstStyle/>
          <a:p>
            <a:r>
              <a:rPr lang="zh-TW" altLang="en-US" dirty="0" smtClean="0"/>
              <a:t>小乘佛教在发展过程中，其对象是个人，主要是以</a:t>
            </a:r>
            <a:r>
              <a:rPr lang="zh-TW" altLang="en-US" b="1" dirty="0" smtClean="0"/>
              <a:t>僧团</a:t>
            </a:r>
            <a:r>
              <a:rPr lang="zh-TW" altLang="en-US" dirty="0" smtClean="0"/>
              <a:t>为主，协助僧团修行人发出离心从我执的妄想中解脱出来。</a:t>
            </a:r>
            <a:endParaRPr lang="en-US" altLang="zh-TW" dirty="0" smtClean="0"/>
          </a:p>
          <a:p>
            <a:endParaRPr lang="en-US" altLang="zh-TW" dirty="0" smtClean="0"/>
          </a:p>
          <a:p>
            <a:r>
              <a:rPr lang="zh-CN" altLang="en-US" dirty="0"/>
              <a:t>小乘佛教中的果位只有四个阶位，分别为须陀恒、斯陀含、阿那含直至</a:t>
            </a:r>
            <a:r>
              <a:rPr lang="zh-CN" altLang="en-US" b="1" dirty="0"/>
              <a:t>最高果位阿罗汉</a:t>
            </a:r>
            <a:r>
              <a:rPr lang="zh-CN" altLang="en-US" dirty="0"/>
              <a:t>，即“沙门四果</a:t>
            </a:r>
            <a:r>
              <a:rPr lang="zh-CN" altLang="en-US" dirty="0" smtClean="0"/>
              <a:t>”</a:t>
            </a:r>
            <a:r>
              <a:rPr lang="zh-TW" altLang="en-US" dirty="0" smtClean="0"/>
              <a:t>。</a:t>
            </a:r>
            <a:endParaRPr lang="en-US" altLang="zh-TW" dirty="0" smtClean="0"/>
          </a:p>
          <a:p>
            <a:endParaRPr lang="en-US" altLang="zh-TW" dirty="0"/>
          </a:p>
          <a:p>
            <a:r>
              <a:rPr lang="zh-TW" altLang="en-US" dirty="0" smtClean="0"/>
              <a:t>凡是能够断除烦恼，获得涅盘境地的人称为阿罗汉。</a:t>
            </a:r>
            <a:endParaRPr lang="zh-TW" altLang="en-US" dirty="0"/>
          </a:p>
        </p:txBody>
      </p:sp>
    </p:spTree>
    <p:extLst>
      <p:ext uri="{BB962C8B-B14F-4D97-AF65-F5344CB8AC3E}">
        <p14:creationId xmlns:p14="http://schemas.microsoft.com/office/powerpoint/2010/main" val="952216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475" y="836712"/>
            <a:ext cx="6057050" cy="5289451"/>
          </a:xfrm>
        </p:spPr>
      </p:pic>
    </p:spTree>
    <p:extLst>
      <p:ext uri="{BB962C8B-B14F-4D97-AF65-F5344CB8AC3E}">
        <p14:creationId xmlns:p14="http://schemas.microsoft.com/office/powerpoint/2010/main" val="772888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476672"/>
            <a:ext cx="8229600" cy="5217443"/>
          </a:xfrm>
        </p:spPr>
        <p:txBody>
          <a:bodyPr>
            <a:normAutofit fontScale="85000" lnSpcReduction="20000"/>
          </a:bodyPr>
          <a:lstStyle/>
          <a:p>
            <a:r>
              <a:rPr lang="zh-TW" altLang="en-US" dirty="0" smtClean="0"/>
              <a:t>派别：小乘的部派有二十部之多，而以大众部、分别说部、说一切有部、正量部等四部为代表</a:t>
            </a:r>
            <a:endParaRPr lang="en-US" altLang="zh-TW" dirty="0" smtClean="0"/>
          </a:p>
          <a:p>
            <a:endParaRPr lang="en-US" altLang="zh-TW" dirty="0"/>
          </a:p>
          <a:p>
            <a:r>
              <a:rPr lang="zh-TW" altLang="en-US" dirty="0" smtClean="0"/>
              <a:t>观修方式：以「观身不净」、「观受是苦」、「观心无常」、「观法无我」为要。</a:t>
            </a:r>
          </a:p>
          <a:p>
            <a:endParaRPr lang="zh-TW" altLang="en-US" dirty="0"/>
          </a:p>
          <a:p>
            <a:r>
              <a:rPr lang="zh-TW" altLang="en-US" dirty="0" smtClean="0"/>
              <a:t>经典：小乘经藏有：常部、相应部、四部之阿含经等。律藏有：分别、四分、十诵律等。论藏有：俱舍、六足</a:t>
            </a:r>
            <a:r>
              <a:rPr lang="en-US" altLang="zh-TW" dirty="0" smtClean="0"/>
              <a:t>(</a:t>
            </a:r>
            <a:r>
              <a:rPr lang="zh-TW" altLang="en-US" dirty="0" smtClean="0"/>
              <a:t>六分</a:t>
            </a:r>
            <a:r>
              <a:rPr lang="zh-TW" altLang="en-US" dirty="0"/>
              <a:t>阿毘達</a:t>
            </a:r>
            <a:r>
              <a:rPr lang="zh-TW" altLang="en-US" dirty="0" smtClean="0"/>
              <a:t>磨</a:t>
            </a:r>
            <a:r>
              <a:rPr lang="en-US" altLang="zh-TW" dirty="0" smtClean="0"/>
              <a:t>)</a:t>
            </a:r>
            <a:r>
              <a:rPr lang="zh-TW" altLang="en-US" dirty="0" smtClean="0"/>
              <a:t>、发智论等。</a:t>
            </a:r>
          </a:p>
          <a:p>
            <a:endParaRPr lang="zh-TW" altLang="en-US" dirty="0"/>
          </a:p>
          <a:p>
            <a:r>
              <a:rPr lang="zh-TW" altLang="en-US" dirty="0" smtClean="0"/>
              <a:t>主要传布地区：因其尊奉巴利三藏，以巴利语为圣典语言，因此又称巴利语系佛教、巴利佛教。因其由印度南传至锡兰与东南亚一带，又称南传佛教，主要传布地区锡兰、缅甸、泰国、柬埔塞等。</a:t>
            </a:r>
            <a:endParaRPr lang="zh-TW" altLang="en-US" dirty="0"/>
          </a:p>
        </p:txBody>
      </p:sp>
    </p:spTree>
    <p:extLst>
      <p:ext uri="{BB962C8B-B14F-4D97-AF65-F5344CB8AC3E}">
        <p14:creationId xmlns:p14="http://schemas.microsoft.com/office/powerpoint/2010/main" val="207998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67544" y="5445224"/>
            <a:ext cx="8229600" cy="1143000"/>
          </a:xfrm>
        </p:spPr>
        <p:txBody>
          <a:bodyPr>
            <a:noAutofit/>
          </a:bodyPr>
          <a:lstStyle/>
          <a:p>
            <a:r>
              <a:rPr lang="zh-CN" altLang="en-US" sz="2800" dirty="0">
                <a:latin typeface="標楷體" pitchFamily="65" charset="-120"/>
                <a:ea typeface="標楷體" pitchFamily="65" charset="-120"/>
              </a:rPr>
              <a:t>祈请金刚上师带安来</a:t>
            </a:r>
            <a:br>
              <a:rPr lang="zh-CN" altLang="en-US" sz="2800" dirty="0">
                <a:latin typeface="標楷體" pitchFamily="65" charset="-120"/>
                <a:ea typeface="標楷體" pitchFamily="65" charset="-120"/>
              </a:rPr>
            </a:br>
            <a:r>
              <a:rPr lang="zh-CN" altLang="en-US" sz="2800" dirty="0">
                <a:latin typeface="標楷體" pitchFamily="65" charset="-120"/>
                <a:ea typeface="標楷體" pitchFamily="65" charset="-120"/>
              </a:rPr>
              <a:t>顶礼金刚上师带安来</a:t>
            </a:r>
            <a:br>
              <a:rPr lang="zh-CN" altLang="en-US" sz="2800" dirty="0">
                <a:latin typeface="標楷體" pitchFamily="65" charset="-120"/>
                <a:ea typeface="標楷體" pitchFamily="65" charset="-120"/>
              </a:rPr>
            </a:br>
            <a:r>
              <a:rPr lang="zh-CN" altLang="en-US" sz="2800" dirty="0">
                <a:latin typeface="標楷體" pitchFamily="65" charset="-120"/>
                <a:ea typeface="標楷體" pitchFamily="65" charset="-120"/>
              </a:rPr>
              <a:t>皈依金刚上师带安来</a:t>
            </a:r>
            <a:br>
              <a:rPr lang="zh-CN" altLang="en-US" sz="2800" dirty="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476672"/>
            <a:ext cx="3888432" cy="4525963"/>
          </a:xfrm>
        </p:spPr>
      </p:pic>
    </p:spTree>
    <p:extLst>
      <p:ext uri="{BB962C8B-B14F-4D97-AF65-F5344CB8AC3E}">
        <p14:creationId xmlns:p14="http://schemas.microsoft.com/office/powerpoint/2010/main" val="4097680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南傳佛教主要傳佈地區</a:t>
            </a: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7552" y="1814925"/>
            <a:ext cx="7168896" cy="4096512"/>
          </a:xfrm>
        </p:spPr>
      </p:pic>
    </p:spTree>
    <p:extLst>
      <p:ext uri="{BB962C8B-B14F-4D97-AF65-F5344CB8AC3E}">
        <p14:creationId xmlns:p14="http://schemas.microsoft.com/office/powerpoint/2010/main" val="500587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a:xfrm>
            <a:off x="395536" y="620688"/>
            <a:ext cx="4040188" cy="1944215"/>
          </a:xfrm>
        </p:spPr>
        <p:txBody>
          <a:bodyPr>
            <a:normAutofit fontScale="85000" lnSpcReduction="10000"/>
          </a:bodyPr>
          <a:lstStyle/>
          <a:p>
            <a:r>
              <a:rPr lang="zh-CN" altLang="en-US" dirty="0"/>
              <a:t>在现代物质文明高度发达的今天，上座部比库们仍然过着挨家挨户托钵乞食、不非时食、住阿兰若、半月诵戒、雨季安居、行自恣法发露忏悔而得清</a:t>
            </a:r>
            <a:r>
              <a:rPr lang="zh-CN" altLang="en-US" dirty="0" smtClean="0"/>
              <a:t>净自</a:t>
            </a:r>
            <a:r>
              <a:rPr lang="zh-CN" altLang="en-US" dirty="0"/>
              <a:t>生、作咖提那衣等简单朴素的</a:t>
            </a:r>
            <a:r>
              <a:rPr lang="zh-CN" altLang="en-US" dirty="0">
                <a:solidFill>
                  <a:srgbClr val="FF0000"/>
                </a:solidFill>
              </a:rPr>
              <a:t>原始佛教</a:t>
            </a:r>
            <a:r>
              <a:rPr lang="zh-CN" altLang="en-US" dirty="0"/>
              <a:t>乞食制生活</a:t>
            </a:r>
            <a:endParaRPr lang="zh-TW" altLang="en-US" dirty="0"/>
          </a:p>
        </p:txBody>
      </p:sp>
      <p:sp>
        <p:nvSpPr>
          <p:cNvPr id="3" name="文字版面配置區 2"/>
          <p:cNvSpPr>
            <a:spLocks noGrp="1"/>
          </p:cNvSpPr>
          <p:nvPr>
            <p:ph type="body" sz="quarter" idx="3"/>
          </p:nvPr>
        </p:nvSpPr>
        <p:spPr/>
        <p:txBody>
          <a:bodyPr/>
          <a:lstStyle/>
          <a:p>
            <a:r>
              <a:rPr lang="zh-CN" altLang="en-US" dirty="0"/>
              <a:t>南傳佛教西双版纳总佛寺</a:t>
            </a:r>
            <a:endParaRPr lang="zh-TW" altLang="en-US" dirty="0"/>
          </a:p>
        </p:txBody>
      </p:sp>
      <p:pic>
        <p:nvPicPr>
          <p:cNvPr id="17" name="內容版面配置區 1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7900" y="2635451"/>
            <a:ext cx="4036024" cy="3030135"/>
          </a:xfrm>
        </p:spPr>
      </p:pic>
      <p:pic>
        <p:nvPicPr>
          <p:cNvPr id="7" name="內容版面配置區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1560" y="2852936"/>
            <a:ext cx="3456384" cy="2952327"/>
          </a:xfrm>
        </p:spPr>
      </p:pic>
    </p:spTree>
    <p:extLst>
      <p:ext uri="{BB962C8B-B14F-4D97-AF65-F5344CB8AC3E}">
        <p14:creationId xmlns:p14="http://schemas.microsoft.com/office/powerpoint/2010/main" val="1408334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564904"/>
            <a:ext cx="8229600" cy="1143000"/>
          </a:xfrm>
        </p:spPr>
        <p:txBody>
          <a:bodyPr/>
          <a:lstStyle/>
          <a:p>
            <a:r>
              <a:rPr lang="zh-TW" altLang="en-US" dirty="0"/>
              <a:t>大乘佛教</a:t>
            </a:r>
          </a:p>
        </p:txBody>
      </p:sp>
    </p:spTree>
    <p:extLst>
      <p:ext uri="{BB962C8B-B14F-4D97-AF65-F5344CB8AC3E}">
        <p14:creationId xmlns:p14="http://schemas.microsoft.com/office/powerpoint/2010/main" val="164285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196752"/>
            <a:ext cx="2835349" cy="3407097"/>
          </a:xfrm>
        </p:spPr>
      </p:pic>
      <p:pic>
        <p:nvPicPr>
          <p:cNvPr id="5" name="內容版面配置區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35896" y="548680"/>
            <a:ext cx="5184576" cy="4374635"/>
          </a:xfrm>
        </p:spPr>
      </p:pic>
    </p:spTree>
    <p:extLst>
      <p:ext uri="{BB962C8B-B14F-4D97-AF65-F5344CB8AC3E}">
        <p14:creationId xmlns:p14="http://schemas.microsoft.com/office/powerpoint/2010/main" val="345694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08720"/>
            <a:ext cx="8229600" cy="5217443"/>
          </a:xfrm>
        </p:spPr>
        <p:txBody>
          <a:bodyPr>
            <a:normAutofit fontScale="92500" lnSpcReduction="20000"/>
          </a:bodyPr>
          <a:lstStyle/>
          <a:p>
            <a:r>
              <a:rPr lang="zh-TW" altLang="en-US" dirty="0" smtClean="0"/>
              <a:t>大乘佛教：大乘佛教大约是公元</a:t>
            </a:r>
            <a:r>
              <a:rPr lang="en-US" altLang="zh-TW" dirty="0" smtClean="0"/>
              <a:t>1</a:t>
            </a:r>
            <a:r>
              <a:rPr lang="zh-TW" altLang="en-US" dirty="0" smtClean="0"/>
              <a:t>世纪左右从部派佛教中的</a:t>
            </a:r>
            <a:r>
              <a:rPr lang="zh-TW" altLang="en-US" b="1" dirty="0" smtClean="0"/>
              <a:t>大众部发展出来的</a:t>
            </a:r>
            <a:r>
              <a:rPr lang="zh-TW" altLang="en-US" dirty="0" smtClean="0"/>
              <a:t>，其教理有较大的发展。大乘佛教在兴起以后很快向外传播，一度成为中亚地区的主要宗教，即所谓的</a:t>
            </a:r>
            <a:r>
              <a:rPr lang="zh-TW" altLang="en-US" b="1" dirty="0" smtClean="0"/>
              <a:t>北传佛教。</a:t>
            </a:r>
            <a:endParaRPr lang="en-US" altLang="zh-TW" b="1" dirty="0" smtClean="0"/>
          </a:p>
          <a:p>
            <a:endParaRPr lang="en-US" altLang="zh-TW" dirty="0"/>
          </a:p>
          <a:p>
            <a:r>
              <a:rPr lang="zh-TW" altLang="en-US" dirty="0" smtClean="0"/>
              <a:t>北传佛教主要由北方经丝绸之路向中亚、中国、朝鲜半岛以及日本等国传播的佛教流传称为北传佛教，形成北传佛教，其经典多以梵文为主、少数为中亚文字和中文。</a:t>
            </a:r>
            <a:endParaRPr lang="en-US" altLang="zh-TW" dirty="0" smtClean="0"/>
          </a:p>
          <a:p>
            <a:endParaRPr lang="en-US" altLang="zh-TW" dirty="0"/>
          </a:p>
          <a:p>
            <a:r>
              <a:rPr lang="zh-TW" altLang="en-US" dirty="0" smtClean="0"/>
              <a:t>大乘佛教的</a:t>
            </a:r>
            <a:r>
              <a:rPr lang="zh-TW" altLang="en-US" dirty="0"/>
              <a:t>教法</a:t>
            </a:r>
            <a:r>
              <a:rPr lang="zh-TW" altLang="en-US" dirty="0" smtClean="0"/>
              <a:t>是</a:t>
            </a:r>
            <a:r>
              <a:rPr lang="zh-TW" altLang="en-US" b="1" dirty="0" smtClean="0"/>
              <a:t>广度众生的大舟</a:t>
            </a:r>
            <a:r>
              <a:rPr lang="zh-TW" altLang="en-US" dirty="0" smtClean="0"/>
              <a:t>，不是只能满足于自我解脱，因此称为「</a:t>
            </a:r>
            <a:r>
              <a:rPr lang="zh-TW" altLang="en-US" dirty="0"/>
              <a:t>大乘</a:t>
            </a:r>
            <a:r>
              <a:rPr lang="zh-TW" altLang="en-US" dirty="0" smtClean="0"/>
              <a:t>」。</a:t>
            </a:r>
            <a:endParaRPr lang="zh-TW" altLang="en-US" dirty="0"/>
          </a:p>
        </p:txBody>
      </p:sp>
    </p:spTree>
    <p:extLst>
      <p:ext uri="{BB962C8B-B14F-4D97-AF65-F5344CB8AC3E}">
        <p14:creationId xmlns:p14="http://schemas.microsoft.com/office/powerpoint/2010/main" val="2523621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764704"/>
            <a:ext cx="8229600" cy="5289451"/>
          </a:xfrm>
        </p:spPr>
        <p:txBody>
          <a:bodyPr/>
          <a:lstStyle/>
          <a:p>
            <a:r>
              <a:rPr lang="zh-TW" altLang="en-US" dirty="0" smtClean="0"/>
              <a:t>大乘的意译就是大教法。梵文音译有「摩诃衍那」、「摩诃衍」。</a:t>
            </a:r>
            <a:endParaRPr lang="en-US" altLang="zh-TW" dirty="0" smtClean="0"/>
          </a:p>
          <a:p>
            <a:endParaRPr lang="en-US" altLang="zh-TW" dirty="0"/>
          </a:p>
          <a:p>
            <a:r>
              <a:rPr lang="zh-TW" altLang="en-US" dirty="0" smtClean="0"/>
              <a:t>大乘教法是</a:t>
            </a:r>
            <a:r>
              <a:rPr lang="zh-TW" altLang="en-US" b="1" dirty="0" smtClean="0">
                <a:solidFill>
                  <a:srgbClr val="FF0000"/>
                </a:solidFill>
              </a:rPr>
              <a:t>自</a:t>
            </a:r>
            <a:r>
              <a:rPr lang="zh-TW" altLang="en-US" b="1" dirty="0">
                <a:solidFill>
                  <a:srgbClr val="FF0000"/>
                </a:solidFill>
              </a:rPr>
              <a:t>利利</a:t>
            </a:r>
            <a:r>
              <a:rPr lang="zh-TW" altLang="en-US" b="1" dirty="0" smtClean="0">
                <a:solidFill>
                  <a:srgbClr val="FF0000"/>
                </a:solidFill>
              </a:rPr>
              <a:t>他</a:t>
            </a:r>
            <a:r>
              <a:rPr lang="zh-TW" altLang="en-US" dirty="0" smtClean="0"/>
              <a:t>，圆满成佛的教法是为大乘。对象是一切众生，大乘佛教的理想不仅是个人解脱，而是协助所有众生都获得解脱，将整个世界转化为和平、富饶、幸福的美好境地。</a:t>
            </a:r>
            <a:endParaRPr lang="zh-TW" altLang="en-US" dirty="0"/>
          </a:p>
        </p:txBody>
      </p:sp>
    </p:spTree>
    <p:extLst>
      <p:ext uri="{BB962C8B-B14F-4D97-AF65-F5344CB8AC3E}">
        <p14:creationId xmlns:p14="http://schemas.microsoft.com/office/powerpoint/2010/main" val="3155165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a:bodyPr>
          <a:lstStyle/>
          <a:p>
            <a:r>
              <a:rPr lang="zh-TW" altLang="en-US" dirty="0" smtClean="0"/>
              <a:t>大乘佛教修行的过程必须是一方面通过思辨、禅修来实证此金刚性如来藏空性心、实相心，并获取无上实相智慧；大乘教徒要想成就佛果的话，不但要有自度的决心，更要有度人的决心，此为发菩提心。</a:t>
            </a:r>
          </a:p>
          <a:p>
            <a:endParaRPr lang="en-US" altLang="zh-TW" dirty="0" smtClean="0"/>
          </a:p>
          <a:p>
            <a:r>
              <a:rPr lang="zh-TW" altLang="en-US" dirty="0" smtClean="0"/>
              <a:t>另一方面以利乐众生的慈悲心，行种种六度波罗蜜之助人、度人的善行，也就是所谓的「悲智双运」。只有这样才能证得最后的无上果位，成为佛。</a:t>
            </a:r>
            <a:endParaRPr lang="zh-TW" altLang="en-US" dirty="0"/>
          </a:p>
        </p:txBody>
      </p:sp>
    </p:spTree>
    <p:extLst>
      <p:ext uri="{BB962C8B-B14F-4D97-AF65-F5344CB8AC3E}">
        <p14:creationId xmlns:p14="http://schemas.microsoft.com/office/powerpoint/2010/main" val="120685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大乘代表性人物</a:t>
            </a:r>
            <a:endParaRPr lang="zh-TW" altLang="en-US" dirty="0"/>
          </a:p>
        </p:txBody>
      </p:sp>
      <p:sp>
        <p:nvSpPr>
          <p:cNvPr id="3" name="內容版面配置區 2"/>
          <p:cNvSpPr>
            <a:spLocks noGrp="1"/>
          </p:cNvSpPr>
          <p:nvPr>
            <p:ph idx="1"/>
          </p:nvPr>
        </p:nvSpPr>
        <p:spPr>
          <a:xfrm>
            <a:off x="467544" y="1268760"/>
            <a:ext cx="8229600" cy="5328592"/>
          </a:xfrm>
        </p:spPr>
        <p:txBody>
          <a:bodyPr>
            <a:normAutofit fontScale="85000" lnSpcReduction="10000"/>
          </a:bodyPr>
          <a:lstStyle/>
          <a:p>
            <a:r>
              <a:rPr lang="zh-TW" altLang="en-US" dirty="0"/>
              <a:t>菩</a:t>
            </a:r>
            <a:r>
              <a:rPr lang="zh-TW" altLang="en-US" dirty="0" smtClean="0"/>
              <a:t>萨，即菩提萨埵是觉悟的有情众生。是大乘佛教最重要的人物。大乘佛教的楷模，其基本前提是发菩提心，立誓愿要为众生利益不入涅盘。</a:t>
            </a:r>
          </a:p>
          <a:p>
            <a:endParaRPr lang="zh-TW" altLang="en-US" dirty="0"/>
          </a:p>
          <a:p>
            <a:endParaRPr lang="zh-TW" altLang="en-US" dirty="0"/>
          </a:p>
          <a:p>
            <a:r>
              <a:rPr lang="zh-CN" altLang="en-US" dirty="0" smtClean="0"/>
              <a:t>菩</a:t>
            </a:r>
            <a:r>
              <a:rPr lang="zh-CN" altLang="en-US" dirty="0"/>
              <a:t>萨的</a:t>
            </a:r>
            <a:r>
              <a:rPr lang="zh-CN" altLang="en-US" dirty="0" smtClean="0"/>
              <a:t>修行</a:t>
            </a:r>
            <a:r>
              <a:rPr lang="zh-TW" altLang="en-US" dirty="0" smtClean="0"/>
              <a:t>法</a:t>
            </a:r>
            <a:r>
              <a:rPr lang="zh-CN" altLang="en-US" dirty="0" smtClean="0"/>
              <a:t>概括</a:t>
            </a:r>
            <a:r>
              <a:rPr lang="zh-CN" altLang="en-US" dirty="0"/>
              <a:t>为“六度”、“四摄”。“六度”是指</a:t>
            </a:r>
            <a:r>
              <a:rPr lang="zh-CN" altLang="en-US" dirty="0">
                <a:solidFill>
                  <a:srgbClr val="FF0000"/>
                </a:solidFill>
              </a:rPr>
              <a:t>布施、持戒、忍辱、精进、禅定、智慧</a:t>
            </a:r>
            <a:r>
              <a:rPr lang="zh-CN" altLang="en-US" dirty="0" smtClean="0"/>
              <a:t>，这六种方法是能够脱离生死苦海，达到涅盘彼岸的通道。</a:t>
            </a:r>
            <a:endParaRPr lang="en-US" altLang="zh-CN" dirty="0" smtClean="0"/>
          </a:p>
          <a:p>
            <a:endParaRPr lang="en-US" altLang="zh-CN" dirty="0"/>
          </a:p>
          <a:p>
            <a:r>
              <a:rPr lang="zh-CN" altLang="en-US" dirty="0" smtClean="0"/>
              <a:t>“</a:t>
            </a:r>
            <a:r>
              <a:rPr lang="zh-CN" altLang="en-US" dirty="0"/>
              <a:t>四摄”是指大乘佛教徒在日常生活和活动中，在与他人相处时需要遵守的原则，具体是指布施、爱语、利行、同事</a:t>
            </a:r>
            <a:r>
              <a:rPr lang="zh-CN" altLang="en-US" dirty="0" smtClean="0"/>
              <a:t>，这</a:t>
            </a:r>
            <a:r>
              <a:rPr lang="zh-CN" altLang="en-US" dirty="0"/>
              <a:t>是菩萨救渡众生时所应遵守的原则和方法</a:t>
            </a:r>
            <a:r>
              <a:rPr lang="zh-CN" altLang="en-US" dirty="0" smtClean="0"/>
              <a:t>。</a:t>
            </a:r>
            <a:endParaRPr lang="en-US" altLang="zh-TW" dirty="0" smtClean="0"/>
          </a:p>
          <a:p>
            <a:endParaRPr lang="en-US" altLang="zh-TW" dirty="0"/>
          </a:p>
        </p:txBody>
      </p:sp>
    </p:spTree>
    <p:extLst>
      <p:ext uri="{BB962C8B-B14F-4D97-AF65-F5344CB8AC3E}">
        <p14:creationId xmlns:p14="http://schemas.microsoft.com/office/powerpoint/2010/main" val="922261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4929411"/>
          </a:xfrm>
        </p:spPr>
        <p:txBody>
          <a:bodyPr/>
          <a:lstStyle/>
          <a:p>
            <a:r>
              <a:rPr lang="zh-TW" altLang="en-US" dirty="0"/>
              <a:t>大集第七寶女品云，世尊，云何菩薩修行法行</a:t>
            </a:r>
            <a:r>
              <a:rPr lang="zh-TW" altLang="en-US" dirty="0" smtClean="0"/>
              <a:t>？</a:t>
            </a:r>
            <a:endParaRPr lang="en-US" altLang="zh-TW" dirty="0" smtClean="0"/>
          </a:p>
          <a:p>
            <a:endParaRPr lang="en-US" altLang="zh-TW" dirty="0"/>
          </a:p>
          <a:p>
            <a:r>
              <a:rPr lang="zh-TW" altLang="en-US" dirty="0" smtClean="0"/>
              <a:t>佛</a:t>
            </a:r>
            <a:r>
              <a:rPr lang="zh-TW" altLang="en-US" dirty="0"/>
              <a:t>告寶女菩薩，不捨親舊，知恩報恩，憐愍一切，修於忍辱，難施能施，慈心護戒，思惟善義，護持正法，善護眾生，淨身口意，清淨其行，乃至勤修六波羅蜜、四念處、八正道，是名</a:t>
            </a:r>
            <a:r>
              <a:rPr lang="zh-TW" altLang="en-US" dirty="0">
                <a:solidFill>
                  <a:srgbClr val="FF0000"/>
                </a:solidFill>
              </a:rPr>
              <a:t>菩薩修行法行</a:t>
            </a:r>
            <a:r>
              <a:rPr lang="zh-TW" altLang="en-US" dirty="0"/>
              <a:t>。</a:t>
            </a:r>
          </a:p>
        </p:txBody>
      </p:sp>
    </p:spTree>
    <p:extLst>
      <p:ext uri="{BB962C8B-B14F-4D97-AF65-F5344CB8AC3E}">
        <p14:creationId xmlns:p14="http://schemas.microsoft.com/office/powerpoint/2010/main" val="198560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大乘菩萨修行的五十二個階位次第</a:t>
            </a:r>
          </a:p>
        </p:txBody>
      </p:sp>
      <p:sp>
        <p:nvSpPr>
          <p:cNvPr id="3" name="內容版面配置區 2"/>
          <p:cNvSpPr>
            <a:spLocks noGrp="1"/>
          </p:cNvSpPr>
          <p:nvPr>
            <p:ph idx="1"/>
          </p:nvPr>
        </p:nvSpPr>
        <p:spPr/>
        <p:txBody>
          <a:bodyPr>
            <a:normAutofit/>
          </a:bodyPr>
          <a:lstStyle/>
          <a:p>
            <a:r>
              <a:rPr lang="zh-TW" altLang="en-US" dirty="0" smtClean="0"/>
              <a:t>眾善奉行中，由</a:t>
            </a:r>
            <a:r>
              <a:rPr lang="zh-TW" altLang="en-US" dirty="0"/>
              <a:t>凡夫至菩薩到成佛的五十二個階位次第</a:t>
            </a:r>
            <a:r>
              <a:rPr lang="zh-TW" altLang="en-US" dirty="0" smtClean="0"/>
              <a:t>：</a:t>
            </a:r>
            <a:r>
              <a:rPr lang="zh-CN" altLang="en-US" dirty="0" smtClean="0"/>
              <a:t>十信</a:t>
            </a:r>
            <a:r>
              <a:rPr lang="zh-CN" altLang="en-US" dirty="0"/>
              <a:t>、十住、十行、十回向、十地、等觉、妙觉</a:t>
            </a:r>
            <a:r>
              <a:rPr lang="zh-CN" altLang="en-US" dirty="0" smtClean="0"/>
              <a:t>。</a:t>
            </a:r>
            <a:endParaRPr lang="en-US" altLang="zh-CN" dirty="0" smtClean="0"/>
          </a:p>
          <a:p>
            <a:endParaRPr lang="en-US" altLang="zh-TW" dirty="0"/>
          </a:p>
          <a:p>
            <a:r>
              <a:rPr lang="zh-TW" altLang="en-US" dirty="0"/>
              <a:t>凡夫從眾善奉行諸惡無作開始，學修菩薩行，都一定要經過五十二個由淺入深的學習次第，才能完成佛果。</a:t>
            </a:r>
          </a:p>
          <a:p>
            <a:endParaRPr lang="zh-TW" altLang="en-US" dirty="0"/>
          </a:p>
        </p:txBody>
      </p:sp>
    </p:spTree>
    <p:extLst>
      <p:ext uri="{BB962C8B-B14F-4D97-AF65-F5344CB8AC3E}">
        <p14:creationId xmlns:p14="http://schemas.microsoft.com/office/powerpoint/2010/main" val="529237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佛教起源</a:t>
            </a:r>
            <a:endParaRPr lang="zh-TW" altLang="en-US" dirty="0"/>
          </a:p>
        </p:txBody>
      </p:sp>
      <p:sp>
        <p:nvSpPr>
          <p:cNvPr id="3" name="內容版面配置區 2"/>
          <p:cNvSpPr>
            <a:spLocks noGrp="1"/>
          </p:cNvSpPr>
          <p:nvPr>
            <p:ph idx="1"/>
          </p:nvPr>
        </p:nvSpPr>
        <p:spPr>
          <a:xfrm>
            <a:off x="457200" y="1196752"/>
            <a:ext cx="8229600" cy="5472608"/>
          </a:xfrm>
        </p:spPr>
        <p:txBody>
          <a:bodyPr>
            <a:normAutofit fontScale="77500" lnSpcReduction="20000"/>
          </a:bodyPr>
          <a:lstStyle/>
          <a:p>
            <a:r>
              <a:rPr lang="zh-TW" altLang="en-US" dirty="0" smtClean="0"/>
              <a:t>佛教起源于古印度河流域迦毗罗卫国，现在的尼泊尔和印度边界中间，较为靠近尼泊尔。</a:t>
            </a:r>
            <a:endParaRPr lang="en-US" altLang="zh-TW" dirty="0" smtClean="0"/>
          </a:p>
          <a:p>
            <a:endParaRPr lang="en-US" altLang="zh-TW" dirty="0" smtClean="0"/>
          </a:p>
          <a:p>
            <a:r>
              <a:rPr lang="zh-TW" altLang="en-US" dirty="0" smtClean="0"/>
              <a:t>佛法是太子悉达多</a:t>
            </a:r>
            <a:r>
              <a:rPr lang="en-US" altLang="zh-TW" dirty="0" smtClean="0"/>
              <a:t>·</a:t>
            </a:r>
            <a:r>
              <a:rPr lang="zh-TW" altLang="en-US" dirty="0" smtClean="0"/>
              <a:t>乔答摩（古译</a:t>
            </a:r>
            <a:r>
              <a:rPr lang="en-US" altLang="zh-TW" dirty="0" smtClean="0"/>
              <a:t>:</a:t>
            </a:r>
            <a:r>
              <a:rPr lang="zh-TW" altLang="en-US" dirty="0" smtClean="0"/>
              <a:t>瞿昙），佛号释迦牟尼，在大约公元前</a:t>
            </a:r>
            <a:r>
              <a:rPr lang="en-US" altLang="zh-TW" dirty="0" smtClean="0"/>
              <a:t>6</a:t>
            </a:r>
            <a:r>
              <a:rPr lang="zh-TW" altLang="en-US" dirty="0" smtClean="0"/>
              <a:t>世纪对于佛弟子所开示的教导，后发展为宗教。</a:t>
            </a:r>
            <a:endParaRPr lang="en-US" altLang="zh-TW" dirty="0" smtClean="0"/>
          </a:p>
          <a:p>
            <a:endParaRPr lang="en-US" altLang="zh-CN" dirty="0"/>
          </a:p>
          <a:p>
            <a:r>
              <a:rPr lang="zh-CN" altLang="en-US" dirty="0" smtClean="0"/>
              <a:t>印度</a:t>
            </a:r>
            <a:r>
              <a:rPr lang="zh-CN" altLang="en-US" dirty="0"/>
              <a:t>是个宗教文化繁盛的地域</a:t>
            </a:r>
            <a:r>
              <a:rPr lang="zh-CN" altLang="en-US" dirty="0" smtClean="0"/>
              <a:t>，</a:t>
            </a:r>
            <a:r>
              <a:rPr lang="zh-TW" altLang="en-US" dirty="0" smtClean="0"/>
              <a:t>但種族階級制度非常明顯，教育文化也有巨大得差異，</a:t>
            </a:r>
            <a:r>
              <a:rPr lang="zh-CN" altLang="en-US" dirty="0" smtClean="0"/>
              <a:t>以</a:t>
            </a:r>
            <a:r>
              <a:rPr lang="zh-CN" altLang="en-US" dirty="0"/>
              <a:t>婆罗门教为主</a:t>
            </a:r>
            <a:r>
              <a:rPr lang="zh-CN" altLang="en-US" dirty="0" smtClean="0"/>
              <a:t>，</a:t>
            </a:r>
            <a:r>
              <a:rPr lang="zh-TW" altLang="en-US" dirty="0" smtClean="0"/>
              <a:t>雖然</a:t>
            </a:r>
            <a:r>
              <a:rPr lang="zh-CN" altLang="en-US" dirty="0" smtClean="0"/>
              <a:t>各</a:t>
            </a:r>
            <a:r>
              <a:rPr lang="zh-CN" altLang="en-US" dirty="0"/>
              <a:t>种宗教、修行法</a:t>
            </a:r>
            <a:r>
              <a:rPr lang="zh-CN" altLang="en-US" dirty="0" smtClean="0"/>
              <a:t>各行其是，</a:t>
            </a:r>
            <a:r>
              <a:rPr lang="zh-TW" altLang="en-US" dirty="0" smtClean="0"/>
              <a:t>但</a:t>
            </a:r>
            <a:r>
              <a:rPr lang="zh-CN" altLang="en-US" dirty="0" smtClean="0"/>
              <a:t>在家、出家修行都是日常</a:t>
            </a:r>
            <a:r>
              <a:rPr lang="zh-TW" altLang="en-US" dirty="0" smtClean="0"/>
              <a:t>的事。</a:t>
            </a:r>
            <a:endParaRPr lang="en-US" altLang="zh-TW" dirty="0" smtClean="0"/>
          </a:p>
          <a:p>
            <a:endParaRPr lang="en-US" altLang="zh-CN" dirty="0"/>
          </a:p>
          <a:p>
            <a:r>
              <a:rPr lang="zh-CN" altLang="en-US" dirty="0" smtClean="0"/>
              <a:t>佛教就是</a:t>
            </a:r>
            <a:r>
              <a:rPr lang="zh-TW" altLang="en-US" dirty="0" smtClean="0"/>
              <a:t>在佛陀證道後，打破階級制度，平等傳佛教法，社會各階成和各種身分的人，都來聽佛講法，佛陀的教法引響逐漸擴張，佛教就</a:t>
            </a:r>
            <a:r>
              <a:rPr lang="zh-CN" altLang="en-US" dirty="0" smtClean="0"/>
              <a:t>在</a:t>
            </a:r>
            <a:r>
              <a:rPr lang="zh-CN" altLang="en-US" dirty="0"/>
              <a:t>这样的背景下诞生的。</a:t>
            </a:r>
            <a:endParaRPr lang="zh-TW" altLang="en-US" dirty="0"/>
          </a:p>
        </p:txBody>
      </p:sp>
    </p:spTree>
    <p:extLst>
      <p:ext uri="{BB962C8B-B14F-4D97-AF65-F5344CB8AC3E}">
        <p14:creationId xmlns:p14="http://schemas.microsoft.com/office/powerpoint/2010/main" val="591643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佛法大海中信為先，以信能入，以智能度。眾生從行善不識三寶，不知因果，到善根因緣成熟，聽聞佛法，精進修行，而發堅固不退之信心，始入十信位</a:t>
            </a:r>
            <a:r>
              <a:rPr lang="zh-TW" altLang="en-US" dirty="0" smtClean="0"/>
              <a:t>。</a:t>
            </a:r>
            <a:endParaRPr lang="zh-TW" altLang="en-US" dirty="0"/>
          </a:p>
          <a:p>
            <a:endParaRPr lang="zh-TW" altLang="en-US" dirty="0"/>
          </a:p>
        </p:txBody>
      </p:sp>
    </p:spTree>
    <p:extLst>
      <p:ext uri="{BB962C8B-B14F-4D97-AF65-F5344CB8AC3E}">
        <p14:creationId xmlns:p14="http://schemas.microsoft.com/office/powerpoint/2010/main" val="1649678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fontScale="92500"/>
          </a:bodyPr>
          <a:lstStyle/>
          <a:p>
            <a:r>
              <a:rPr lang="zh-TW" altLang="en-US" dirty="0" smtClean="0"/>
              <a:t>十信心既立，可入十住位，而发大心，趣入般若妙道，广行一切愿行，安住佛地，渐证空性。</a:t>
            </a:r>
            <a:endParaRPr lang="en-US" altLang="zh-TW" dirty="0" smtClean="0"/>
          </a:p>
          <a:p>
            <a:endParaRPr lang="en-US" altLang="zh-TW" dirty="0" smtClean="0"/>
          </a:p>
          <a:p>
            <a:r>
              <a:rPr lang="zh-TW" altLang="en-US" dirty="0" smtClean="0"/>
              <a:t>菩萨修行，虽经十信十住自利，然需再长养利他功行，故需十行。</a:t>
            </a:r>
            <a:endParaRPr lang="en-US" altLang="zh-TW" dirty="0" smtClean="0"/>
          </a:p>
          <a:p>
            <a:endParaRPr lang="en-US" altLang="zh-TW" dirty="0" smtClean="0"/>
          </a:p>
          <a:p>
            <a:r>
              <a:rPr lang="zh-TW" altLang="en-US" dirty="0" smtClean="0"/>
              <a:t>以大悲心，救护一切众生，并回向佛道或无上菩提，当下不执着，心心趣向寂灭平等无相的菩提心中，以少功德，引无量果，长养十回向行。救护一切众生，法界无量回向心。</a:t>
            </a:r>
            <a:endParaRPr lang="en-US" altLang="zh-TW" dirty="0"/>
          </a:p>
          <a:p>
            <a:endParaRPr lang="zh-TW" altLang="en-US" dirty="0"/>
          </a:p>
        </p:txBody>
      </p:sp>
    </p:spTree>
    <p:extLst>
      <p:ext uri="{BB962C8B-B14F-4D97-AF65-F5344CB8AC3E}">
        <p14:creationId xmlns:p14="http://schemas.microsoft.com/office/powerpoint/2010/main" val="3290812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菩薩十地</a:t>
            </a:r>
          </a:p>
        </p:txBody>
      </p:sp>
      <p:sp>
        <p:nvSpPr>
          <p:cNvPr id="3" name="內容版面配置區 2"/>
          <p:cNvSpPr>
            <a:spLocks noGrp="1"/>
          </p:cNvSpPr>
          <p:nvPr>
            <p:ph idx="1"/>
          </p:nvPr>
        </p:nvSpPr>
        <p:spPr/>
        <p:txBody>
          <a:bodyPr/>
          <a:lstStyle/>
          <a:p>
            <a:endParaRPr lang="zh-TW" altLang="en-US" dirty="0"/>
          </a:p>
          <a:p>
            <a:r>
              <a:rPr lang="zh-TW" altLang="en-US" dirty="0"/>
              <a:t>菩薩經十信十住十行十迴向發菩提</a:t>
            </a:r>
            <a:r>
              <a:rPr lang="zh-TW" altLang="en-US" dirty="0" smtClean="0"/>
              <a:t>心，行</a:t>
            </a:r>
            <a:r>
              <a:rPr lang="zh-TW" altLang="en-US" dirty="0"/>
              <a:t>菩薩道（上求佛道下化眾生）之修證至此而入</a:t>
            </a:r>
            <a:r>
              <a:rPr lang="zh-TW" altLang="en-US" b="1" dirty="0">
                <a:solidFill>
                  <a:srgbClr val="FF0000"/>
                </a:solidFill>
              </a:rPr>
              <a:t>聖位之地</a:t>
            </a:r>
            <a:r>
              <a:rPr lang="zh-TW" altLang="en-US" dirty="0"/>
              <a:t>。十地位（菩薩十地）</a:t>
            </a:r>
          </a:p>
        </p:txBody>
      </p:sp>
    </p:spTree>
    <p:extLst>
      <p:ext uri="{BB962C8B-B14F-4D97-AF65-F5344CB8AC3E}">
        <p14:creationId xmlns:p14="http://schemas.microsoft.com/office/powerpoint/2010/main" val="3502245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6408712"/>
          </a:xfrm>
        </p:spPr>
        <p:txBody>
          <a:bodyPr>
            <a:normAutofit fontScale="77500" lnSpcReduction="20000"/>
          </a:bodyPr>
          <a:lstStyle/>
          <a:p>
            <a:r>
              <a:rPr lang="en-US" altLang="zh-TW" dirty="0"/>
              <a:t>1</a:t>
            </a:r>
            <a:r>
              <a:rPr lang="en-US" altLang="zh-TW" dirty="0" smtClean="0"/>
              <a:t>.</a:t>
            </a:r>
            <a:r>
              <a:rPr lang="zh-TW" altLang="en-US" dirty="0" smtClean="0"/>
              <a:t>欢喜地：</a:t>
            </a:r>
          </a:p>
          <a:p>
            <a:endParaRPr lang="zh-TW" altLang="en-US" dirty="0"/>
          </a:p>
          <a:p>
            <a:r>
              <a:rPr lang="zh-TW" altLang="en-US" dirty="0" smtClean="0"/>
              <a:t>证法空性（我空法空二理），断烦恼障，除身见（错认肉身为实我）、戒禁取见（行邪戒错认为正戒）、疑惑（狐疑不解）三种结，行大布施，成就布施（檀）波罗蜜，生出世心，离系乐，生如来家，荷担佛的家业，绍隆佛种，</a:t>
            </a:r>
            <a:r>
              <a:rPr lang="zh-TW" altLang="en-US" b="1" dirty="0" smtClean="0">
                <a:solidFill>
                  <a:srgbClr val="FF0000"/>
                </a:solidFill>
              </a:rPr>
              <a:t>成就无上自利利他行，而无比欢喜。</a:t>
            </a:r>
          </a:p>
          <a:p>
            <a:endParaRPr lang="zh-TW" altLang="en-US" dirty="0"/>
          </a:p>
          <a:p>
            <a:r>
              <a:rPr lang="en-US" altLang="zh-TW" dirty="0"/>
              <a:t>2</a:t>
            </a:r>
            <a:r>
              <a:rPr lang="en-US" altLang="zh-TW" dirty="0" smtClean="0"/>
              <a:t>.</a:t>
            </a:r>
            <a:r>
              <a:rPr lang="zh-TW" altLang="en-US" dirty="0" smtClean="0"/>
              <a:t>离垢地：</a:t>
            </a:r>
          </a:p>
          <a:p>
            <a:endParaRPr lang="zh-TW" altLang="en-US" dirty="0"/>
          </a:p>
          <a:p>
            <a:r>
              <a:rPr lang="zh-TW" altLang="en-US" dirty="0" smtClean="0"/>
              <a:t>以大乘心，广行十善，除毁犯之非，使身清净，达到身口意的圆满，</a:t>
            </a:r>
            <a:r>
              <a:rPr lang="zh-TW" altLang="en-US" b="1" dirty="0" smtClean="0">
                <a:solidFill>
                  <a:srgbClr val="FF0000"/>
                </a:solidFill>
              </a:rPr>
              <a:t>成就戒波罗蜜</a:t>
            </a:r>
            <a:r>
              <a:rPr lang="zh-TW" altLang="en-US" dirty="0" smtClean="0"/>
              <a:t>。</a:t>
            </a:r>
          </a:p>
          <a:p>
            <a:endParaRPr lang="zh-TW" altLang="en-US" dirty="0"/>
          </a:p>
          <a:p>
            <a:r>
              <a:rPr lang="en-US" altLang="zh-TW" dirty="0"/>
              <a:t>3</a:t>
            </a:r>
            <a:r>
              <a:rPr lang="en-US" altLang="zh-TW" dirty="0" smtClean="0"/>
              <a:t>.</a:t>
            </a:r>
            <a:r>
              <a:rPr lang="zh-TW" altLang="en-US" dirty="0" smtClean="0"/>
              <a:t>发光地（明光地）：</a:t>
            </a:r>
          </a:p>
          <a:p>
            <a:endParaRPr lang="zh-TW" altLang="en-US" dirty="0"/>
          </a:p>
          <a:p>
            <a:r>
              <a:rPr lang="zh-TW" altLang="en-US" dirty="0" smtClean="0"/>
              <a:t>从闻思修，受持一切佛法，勤修正定，慧力增胜，灭闇得三明（宿命明、天眼明、漏尽明），</a:t>
            </a:r>
            <a:r>
              <a:rPr lang="zh-TW" altLang="en-US" b="1" dirty="0" smtClean="0">
                <a:solidFill>
                  <a:srgbClr val="FF0000"/>
                </a:solidFill>
              </a:rPr>
              <a:t>成就忍辱波罗蜜，心光明净。</a:t>
            </a:r>
          </a:p>
          <a:p>
            <a:endParaRPr lang="zh-TW" altLang="en-US" dirty="0"/>
          </a:p>
        </p:txBody>
      </p:sp>
    </p:spTree>
    <p:extLst>
      <p:ext uri="{BB962C8B-B14F-4D97-AF65-F5344CB8AC3E}">
        <p14:creationId xmlns:p14="http://schemas.microsoft.com/office/powerpoint/2010/main" val="308522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fontScale="85000" lnSpcReduction="20000"/>
          </a:bodyPr>
          <a:lstStyle/>
          <a:p>
            <a:r>
              <a:rPr lang="en-US" altLang="zh-TW" dirty="0"/>
              <a:t>4.</a:t>
            </a:r>
            <a:r>
              <a:rPr lang="zh-TW" altLang="en-US" dirty="0"/>
              <a:t>焰慧地：</a:t>
            </a:r>
          </a:p>
          <a:p>
            <a:endParaRPr lang="zh-TW" altLang="en-US" dirty="0"/>
          </a:p>
          <a:p>
            <a:r>
              <a:rPr lang="zh-TW" altLang="en-US" dirty="0" smtClean="0"/>
              <a:t>精进修行四念处、四正勤、四如意足、五根、五力、七菩提分、八正道分，此三十七道品，远离懈怠，圆满俱足，慧光炽盛，</a:t>
            </a:r>
            <a:r>
              <a:rPr lang="zh-TW" altLang="en-US" b="1" dirty="0" smtClean="0">
                <a:solidFill>
                  <a:srgbClr val="FF0000"/>
                </a:solidFill>
              </a:rPr>
              <a:t>灭一切烦恼，成就进波罗蜜。</a:t>
            </a:r>
          </a:p>
          <a:p>
            <a:endParaRPr lang="zh-TW" altLang="en-US" b="1" dirty="0">
              <a:solidFill>
                <a:srgbClr val="FF0000"/>
              </a:solidFill>
            </a:endParaRPr>
          </a:p>
          <a:p>
            <a:r>
              <a:rPr lang="en-US" altLang="zh-TW" dirty="0"/>
              <a:t>5</a:t>
            </a:r>
            <a:r>
              <a:rPr lang="en-US" altLang="zh-TW" dirty="0" smtClean="0"/>
              <a:t>.</a:t>
            </a:r>
            <a:r>
              <a:rPr lang="zh-TW" altLang="en-US" dirty="0" smtClean="0"/>
              <a:t>难胜地：</a:t>
            </a:r>
          </a:p>
          <a:p>
            <a:endParaRPr lang="zh-TW" altLang="en-US" dirty="0"/>
          </a:p>
          <a:p>
            <a:r>
              <a:rPr lang="zh-TW" altLang="en-US" dirty="0" smtClean="0"/>
              <a:t>先前见性空时，离一切相，不见一切法，经性</a:t>
            </a:r>
            <a:r>
              <a:rPr lang="zh-TW" altLang="en-US" b="1" dirty="0" smtClean="0">
                <a:solidFill>
                  <a:srgbClr val="FF0000"/>
                </a:solidFill>
              </a:rPr>
              <a:t>空慧的不断修证</a:t>
            </a:r>
            <a:r>
              <a:rPr lang="zh-TW" altLang="en-US" dirty="0" smtClean="0"/>
              <a:t>，至此离实有相，证空有不二之无相行。不于生死起厌离，不于涅盘起欣乐，能不住生死，不住涅盘，</a:t>
            </a:r>
            <a:r>
              <a:rPr lang="zh-TW" altLang="en-US" b="1" dirty="0" smtClean="0">
                <a:solidFill>
                  <a:srgbClr val="FF0000"/>
                </a:solidFill>
              </a:rPr>
              <a:t>入大乘心境，利益众生，外习诸法技，内成禅波罗蜜。</a:t>
            </a:r>
          </a:p>
          <a:p>
            <a:endParaRPr lang="zh-TW" altLang="en-US" dirty="0"/>
          </a:p>
        </p:txBody>
      </p:sp>
    </p:spTree>
    <p:extLst>
      <p:ext uri="{BB962C8B-B14F-4D97-AF65-F5344CB8AC3E}">
        <p14:creationId xmlns:p14="http://schemas.microsoft.com/office/powerpoint/2010/main" val="1129654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688632"/>
          </a:xfrm>
        </p:spPr>
        <p:txBody>
          <a:bodyPr>
            <a:normAutofit fontScale="92500" lnSpcReduction="20000"/>
          </a:bodyPr>
          <a:lstStyle/>
          <a:p>
            <a:r>
              <a:rPr lang="en-US" altLang="zh-TW" dirty="0"/>
              <a:t>6</a:t>
            </a:r>
            <a:r>
              <a:rPr lang="en-US" altLang="zh-TW" dirty="0" smtClean="0"/>
              <a:t>.</a:t>
            </a:r>
            <a:r>
              <a:rPr lang="zh-TW" altLang="en-US" dirty="0" smtClean="0"/>
              <a:t>现前地：</a:t>
            </a:r>
          </a:p>
          <a:p>
            <a:endParaRPr lang="zh-TW" altLang="en-US" dirty="0"/>
          </a:p>
          <a:p>
            <a:r>
              <a:rPr lang="zh-TW" altLang="en-US" b="1" dirty="0" smtClean="0">
                <a:solidFill>
                  <a:srgbClr val="FF0000"/>
                </a:solidFill>
              </a:rPr>
              <a:t>修缘起观</a:t>
            </a:r>
            <a:r>
              <a:rPr lang="zh-TW" altLang="en-US" dirty="0" smtClean="0"/>
              <a:t>，与空相应，</a:t>
            </a:r>
            <a:r>
              <a:rPr lang="zh-TW" altLang="en-US" b="1" dirty="0" smtClean="0">
                <a:solidFill>
                  <a:srgbClr val="FF0000"/>
                </a:solidFill>
              </a:rPr>
              <a:t>入中道</a:t>
            </a:r>
            <a:r>
              <a:rPr lang="zh-TW" altLang="en-US" dirty="0" smtClean="0"/>
              <a:t>，</a:t>
            </a:r>
            <a:r>
              <a:rPr lang="zh-TW" altLang="en-US" b="1" dirty="0" smtClean="0">
                <a:solidFill>
                  <a:srgbClr val="FF0000"/>
                </a:solidFill>
              </a:rPr>
              <a:t>常行无相行</a:t>
            </a:r>
            <a:r>
              <a:rPr lang="zh-TW" altLang="en-US" dirty="0" smtClean="0"/>
              <a:t>，能常寂，常悲念众生，于定中现证法性，佛法皆现，了了明见，住解脱法（门），</a:t>
            </a:r>
            <a:r>
              <a:rPr lang="zh-TW" altLang="en-US" b="1" dirty="0" smtClean="0">
                <a:solidFill>
                  <a:srgbClr val="FF0000"/>
                </a:solidFill>
              </a:rPr>
              <a:t>成就般若波罗蜜。</a:t>
            </a:r>
          </a:p>
          <a:p>
            <a:endParaRPr lang="zh-TW" altLang="en-US" dirty="0"/>
          </a:p>
          <a:p>
            <a:r>
              <a:rPr lang="en-US" altLang="zh-TW" dirty="0"/>
              <a:t>7</a:t>
            </a:r>
            <a:r>
              <a:rPr lang="en-US" altLang="zh-TW" dirty="0" smtClean="0"/>
              <a:t>.</a:t>
            </a:r>
            <a:r>
              <a:rPr lang="zh-TW" altLang="en-US" dirty="0" smtClean="0"/>
              <a:t>远行地：</a:t>
            </a:r>
          </a:p>
          <a:p>
            <a:endParaRPr lang="zh-TW" altLang="en-US" dirty="0"/>
          </a:p>
          <a:p>
            <a:r>
              <a:rPr lang="zh-TW" altLang="en-US" b="1" dirty="0" smtClean="0">
                <a:solidFill>
                  <a:srgbClr val="FF0000"/>
                </a:solidFill>
              </a:rPr>
              <a:t>念念能入定</a:t>
            </a:r>
            <a:r>
              <a:rPr lang="zh-TW" altLang="en-US" dirty="0" smtClean="0"/>
              <a:t>，能出定即入定，入定即出定，不起灭定念，念寂灭而现诸威仪，能行无相行，而至纯清净，断诸业果，及微细恼相，起殊胜行，广化众生，</a:t>
            </a:r>
            <a:r>
              <a:rPr lang="zh-TW" altLang="en-US" b="1" dirty="0" smtClean="0">
                <a:solidFill>
                  <a:srgbClr val="FF0000"/>
                </a:solidFill>
              </a:rPr>
              <a:t>成就方便波罗蜜</a:t>
            </a:r>
            <a:r>
              <a:rPr lang="zh-TW" altLang="en-US" dirty="0" smtClean="0"/>
              <a:t>，备远行资粮。</a:t>
            </a:r>
          </a:p>
          <a:p>
            <a:endParaRPr lang="zh-TW" altLang="en-US" dirty="0"/>
          </a:p>
        </p:txBody>
      </p:sp>
    </p:spTree>
    <p:extLst>
      <p:ext uri="{BB962C8B-B14F-4D97-AF65-F5344CB8AC3E}">
        <p14:creationId xmlns:p14="http://schemas.microsoft.com/office/powerpoint/2010/main" val="3001333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435280" cy="6381328"/>
          </a:xfrm>
        </p:spPr>
        <p:txBody>
          <a:bodyPr>
            <a:normAutofit lnSpcReduction="10000"/>
          </a:bodyPr>
          <a:lstStyle/>
          <a:p>
            <a:r>
              <a:rPr lang="en-US" altLang="zh-TW" dirty="0"/>
              <a:t>8</a:t>
            </a:r>
            <a:r>
              <a:rPr lang="en-US" altLang="zh-TW" dirty="0" smtClean="0"/>
              <a:t>.</a:t>
            </a:r>
            <a:r>
              <a:rPr lang="zh-TW" altLang="en-US" dirty="0" smtClean="0"/>
              <a:t>不动地：断尽烦恼障，证法性得无生法忍，亦是忍而无忍，乃以妙法妙智妙言妙行和待善化一切诸境使心常住清净空寂亦无忍的念头。</a:t>
            </a:r>
            <a:endParaRPr lang="en-US" altLang="zh-TW" dirty="0" smtClean="0"/>
          </a:p>
          <a:p>
            <a:endParaRPr lang="en-US" altLang="zh-TW" dirty="0"/>
          </a:p>
          <a:p>
            <a:r>
              <a:rPr lang="zh-TW" altLang="en-US" dirty="0" smtClean="0"/>
              <a:t>忍，可分为</a:t>
            </a:r>
            <a:r>
              <a:rPr lang="zh-TW" altLang="en-US" b="1" dirty="0" smtClean="0">
                <a:solidFill>
                  <a:srgbClr val="FF0000"/>
                </a:solidFill>
              </a:rPr>
              <a:t>生忍、法忍，和无生法忍</a:t>
            </a:r>
            <a:r>
              <a:rPr lang="zh-TW" altLang="en-US" dirty="0" smtClean="0"/>
              <a:t>。</a:t>
            </a:r>
            <a:endParaRPr lang="en-US" altLang="zh-TW" dirty="0" smtClean="0"/>
          </a:p>
          <a:p>
            <a:endParaRPr lang="en-US" altLang="zh-TW" dirty="0"/>
          </a:p>
          <a:p>
            <a:r>
              <a:rPr lang="zh-TW" altLang="en-US" dirty="0" smtClean="0"/>
              <a:t>生忍，就是对众生的忤逆，及种种毁谤，或不合理的对待，都能忍受，而</a:t>
            </a:r>
            <a:r>
              <a:rPr lang="zh-TW" altLang="en-US" b="1" dirty="0" smtClean="0">
                <a:solidFill>
                  <a:srgbClr val="FF0000"/>
                </a:solidFill>
              </a:rPr>
              <a:t>心无怨尤</a:t>
            </a:r>
            <a:r>
              <a:rPr lang="zh-TW" altLang="en-US" dirty="0" smtClean="0"/>
              <a:t>。</a:t>
            </a:r>
            <a:endParaRPr lang="en-US" altLang="zh-TW" dirty="0" smtClean="0"/>
          </a:p>
          <a:p>
            <a:endParaRPr lang="en-US" altLang="zh-TW" dirty="0"/>
          </a:p>
          <a:p>
            <a:r>
              <a:rPr lang="zh-TW" altLang="en-US" dirty="0" smtClean="0"/>
              <a:t>法忍，就是对万法，对外在一切顺逆环境诸境之变化，饥寒等种种，都能忍受。</a:t>
            </a:r>
            <a:endParaRPr lang="en-US" altLang="zh-TW" dirty="0" smtClean="0"/>
          </a:p>
          <a:p>
            <a:endParaRPr lang="en-US" altLang="zh-TW" dirty="0"/>
          </a:p>
        </p:txBody>
      </p:sp>
    </p:spTree>
    <p:extLst>
      <p:ext uri="{BB962C8B-B14F-4D97-AF65-F5344CB8AC3E}">
        <p14:creationId xmlns:p14="http://schemas.microsoft.com/office/powerpoint/2010/main" val="2156708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229600" cy="5289451"/>
          </a:xfrm>
        </p:spPr>
        <p:txBody>
          <a:bodyPr>
            <a:normAutofit fontScale="92500" lnSpcReduction="10000"/>
          </a:bodyPr>
          <a:lstStyle/>
          <a:p>
            <a:r>
              <a:rPr lang="zh-CN" altLang="en-US" dirty="0"/>
              <a:t>无生法忍，是对宇宙一切万法之变化，一切众生之善恶，及一切人事物之好坏、美丑、顺逆、污辱，与内在己心之一切烦恼、无明等，都能</a:t>
            </a:r>
            <a:r>
              <a:rPr lang="zh-CN" altLang="en-US" b="1" dirty="0">
                <a:solidFill>
                  <a:srgbClr val="FF0000"/>
                </a:solidFill>
              </a:rPr>
              <a:t>如如不动</a:t>
            </a:r>
            <a:r>
              <a:rPr lang="zh-CN" altLang="en-US" dirty="0"/>
              <a:t>，不起分别心、取舍念，而不需要忍的忍，就称为无生法忍</a:t>
            </a:r>
            <a:r>
              <a:rPr lang="zh-CN" altLang="en-US" dirty="0" smtClean="0"/>
              <a:t>）</a:t>
            </a:r>
            <a:r>
              <a:rPr lang="zh-TW" altLang="en-US" dirty="0" smtClean="0"/>
              <a:t>。</a:t>
            </a:r>
            <a:endParaRPr lang="en-US" altLang="zh-CN" dirty="0" smtClean="0"/>
          </a:p>
          <a:p>
            <a:endParaRPr lang="en-US" altLang="zh-CN" dirty="0"/>
          </a:p>
          <a:p>
            <a:r>
              <a:rPr lang="zh-CN" altLang="en-US" dirty="0" smtClean="0"/>
              <a:t>身心</a:t>
            </a:r>
            <a:r>
              <a:rPr lang="zh-CN" altLang="en-US" dirty="0"/>
              <a:t>寂灭，能于极清净无相行中，为众生普现一切身，普说一切法，起如幻三昧，显现如幻度之（即应以何身度之，即现何身度），一切功德智慧，任运增进，</a:t>
            </a:r>
            <a:r>
              <a:rPr lang="zh-CN" altLang="en-US" b="1" dirty="0">
                <a:solidFill>
                  <a:srgbClr val="FF0000"/>
                </a:solidFill>
              </a:rPr>
              <a:t>不为烦恼无相起作用</a:t>
            </a:r>
            <a:r>
              <a:rPr lang="zh-CN" altLang="en-US" dirty="0"/>
              <a:t>，于涅盘心，湛然不动，</a:t>
            </a:r>
            <a:r>
              <a:rPr lang="zh-CN" altLang="en-US" b="1" dirty="0">
                <a:solidFill>
                  <a:srgbClr val="FF0000"/>
                </a:solidFill>
              </a:rPr>
              <a:t>成就愿波罗蜜</a:t>
            </a:r>
            <a:r>
              <a:rPr lang="zh-CN" altLang="en-US" dirty="0"/>
              <a:t>。</a:t>
            </a:r>
          </a:p>
          <a:p>
            <a:endParaRPr lang="zh-TW" altLang="en-US" dirty="0"/>
          </a:p>
        </p:txBody>
      </p:sp>
    </p:spTree>
    <p:extLst>
      <p:ext uri="{BB962C8B-B14F-4D97-AF65-F5344CB8AC3E}">
        <p14:creationId xmlns:p14="http://schemas.microsoft.com/office/powerpoint/2010/main" val="2266490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normAutofit fontScale="85000" lnSpcReduction="10000"/>
          </a:bodyPr>
          <a:lstStyle/>
          <a:p>
            <a:r>
              <a:rPr lang="en-US" altLang="zh-TW" dirty="0"/>
              <a:t>9.</a:t>
            </a:r>
            <a:r>
              <a:rPr lang="zh-TW" altLang="en-US" dirty="0"/>
              <a:t>善慧地（妙慧地）：</a:t>
            </a:r>
          </a:p>
          <a:p>
            <a:endParaRPr lang="zh-TW" altLang="en-US" dirty="0"/>
          </a:p>
          <a:p>
            <a:r>
              <a:rPr lang="zh-TW" altLang="en-US" dirty="0"/>
              <a:t>滅心相，得法、義、辭、辯四無礙智，</a:t>
            </a:r>
            <a:r>
              <a:rPr lang="zh-TW" altLang="en-US" b="1" dirty="0">
                <a:solidFill>
                  <a:srgbClr val="FF0000"/>
                </a:solidFill>
              </a:rPr>
              <a:t>證慧自在，具大神通力，教化眾生，能一音演說一切法</a:t>
            </a:r>
            <a:r>
              <a:rPr lang="zh-TW" altLang="en-US" dirty="0"/>
              <a:t>，為無量差別根性眾生，</a:t>
            </a:r>
            <a:r>
              <a:rPr lang="zh-TW" altLang="en-US" b="1" dirty="0">
                <a:solidFill>
                  <a:srgbClr val="FF0000"/>
                </a:solidFill>
              </a:rPr>
              <a:t>隨機說一切應機法門</a:t>
            </a:r>
            <a:r>
              <a:rPr lang="zh-TW" altLang="en-US" dirty="0"/>
              <a:t>，得無礙利他自在成就，善護諸佛法藏，成就</a:t>
            </a:r>
            <a:r>
              <a:rPr lang="zh-TW" altLang="en-US" b="1" dirty="0">
                <a:solidFill>
                  <a:srgbClr val="FF0000"/>
                </a:solidFill>
              </a:rPr>
              <a:t>力波羅蜜</a:t>
            </a:r>
            <a:r>
              <a:rPr lang="zh-TW" altLang="en-US" dirty="0"/>
              <a:t>。</a:t>
            </a:r>
          </a:p>
          <a:p>
            <a:endParaRPr lang="zh-TW" altLang="en-US" dirty="0"/>
          </a:p>
          <a:p>
            <a:r>
              <a:rPr lang="en-US" altLang="zh-TW" dirty="0"/>
              <a:t>10.</a:t>
            </a:r>
            <a:r>
              <a:rPr lang="zh-TW" altLang="en-US" dirty="0"/>
              <a:t>法雲地：</a:t>
            </a:r>
          </a:p>
          <a:p>
            <a:endParaRPr lang="zh-TW" altLang="en-US" dirty="0"/>
          </a:p>
          <a:p>
            <a:r>
              <a:rPr lang="zh-TW" altLang="en-US" dirty="0"/>
              <a:t>廣集無量道法，增長無邊福智，</a:t>
            </a:r>
            <a:r>
              <a:rPr lang="zh-TW" altLang="en-US" b="1" dirty="0">
                <a:solidFill>
                  <a:srgbClr val="FF0000"/>
                </a:solidFill>
              </a:rPr>
              <a:t>得大法身，神通俱足自在，受十方諸佛放大光明灌頂</a:t>
            </a:r>
            <a:r>
              <a:rPr lang="zh-TW" altLang="en-US" dirty="0"/>
              <a:t>，能遍法界現身，為一切眾生隨其根器說法，長養一切眾生善根，如大雲下大雨，滋潤一切有情一樣，而成就</a:t>
            </a:r>
            <a:r>
              <a:rPr lang="zh-TW" altLang="en-US" b="1" dirty="0">
                <a:solidFill>
                  <a:srgbClr val="FF0000"/>
                </a:solidFill>
              </a:rPr>
              <a:t>智波羅蜜</a:t>
            </a:r>
            <a:r>
              <a:rPr lang="zh-TW" altLang="en-US" dirty="0"/>
              <a:t>。</a:t>
            </a:r>
          </a:p>
        </p:txBody>
      </p:sp>
    </p:spTree>
    <p:extLst>
      <p:ext uri="{BB962C8B-B14F-4D97-AF65-F5344CB8AC3E}">
        <p14:creationId xmlns:p14="http://schemas.microsoft.com/office/powerpoint/2010/main" val="2126692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a:bodyPr>
          <a:lstStyle/>
          <a:p>
            <a:r>
              <a:rPr lang="zh-TW" altLang="en-US" dirty="0"/>
              <a:t>十一地下等覺菩薩：</a:t>
            </a:r>
          </a:p>
          <a:p>
            <a:endParaRPr lang="zh-TW" altLang="en-US" dirty="0"/>
          </a:p>
          <a:p>
            <a:r>
              <a:rPr lang="zh-TW" altLang="en-US" dirty="0"/>
              <a:t>覺悟之菩提內容，</a:t>
            </a:r>
            <a:r>
              <a:rPr lang="zh-TW" altLang="en-US" b="1" dirty="0">
                <a:solidFill>
                  <a:srgbClr val="FF0000"/>
                </a:solidFill>
              </a:rPr>
              <a:t>與佛相當</a:t>
            </a:r>
            <a:r>
              <a:rPr lang="zh-TW" altLang="en-US" dirty="0"/>
              <a:t>，但德修上比佛差一些，乃</a:t>
            </a:r>
            <a:r>
              <a:rPr lang="zh-TW" altLang="en-US" b="1" dirty="0"/>
              <a:t>禪修金剛大定</a:t>
            </a:r>
            <a:r>
              <a:rPr lang="en-US" altLang="zh-TW" dirty="0"/>
              <a:t>〔</a:t>
            </a:r>
            <a:r>
              <a:rPr lang="zh-TW" altLang="en-US" dirty="0"/>
              <a:t>即對內在外在等一切境</a:t>
            </a:r>
            <a:r>
              <a:rPr lang="en-US" altLang="zh-TW" dirty="0"/>
              <a:t>(</a:t>
            </a:r>
            <a:r>
              <a:rPr lang="zh-TW" altLang="en-US" dirty="0"/>
              <a:t>包括入於六道中度眾</a:t>
            </a:r>
            <a:r>
              <a:rPr lang="en-US" altLang="zh-TW" dirty="0"/>
              <a:t>)</a:t>
            </a:r>
            <a:r>
              <a:rPr lang="zh-TW" altLang="en-US" dirty="0"/>
              <a:t>皆能不懼、不執、不悲，</a:t>
            </a:r>
            <a:r>
              <a:rPr lang="zh-TW" altLang="en-US" b="1" dirty="0">
                <a:solidFill>
                  <a:srgbClr val="FF0000"/>
                </a:solidFill>
              </a:rPr>
              <a:t>心常清淨不妄動，而任運</a:t>
            </a:r>
            <a:r>
              <a:rPr lang="zh-TW" altLang="en-US" b="1" dirty="0" smtClean="0">
                <a:solidFill>
                  <a:srgbClr val="FF0000"/>
                </a:solidFill>
              </a:rPr>
              <a:t>一切</a:t>
            </a:r>
            <a:r>
              <a:rPr lang="zh-TW" altLang="en-US" dirty="0" smtClean="0"/>
              <a:t>，</a:t>
            </a:r>
            <a:r>
              <a:rPr lang="zh-TW" altLang="en-US" dirty="0"/>
              <a:t>心安於空性不動，而斷微細之無明，為將證佛果之無垢地菩薩，或</a:t>
            </a:r>
            <a:r>
              <a:rPr lang="zh-TW" altLang="en-US" b="1" dirty="0">
                <a:solidFill>
                  <a:srgbClr val="FF0000"/>
                </a:solidFill>
              </a:rPr>
              <a:t>名金剛心菩薩位，又名一生補佛處位。</a:t>
            </a:r>
          </a:p>
          <a:p>
            <a:endParaRPr lang="zh-TW" altLang="en-US" dirty="0"/>
          </a:p>
        </p:txBody>
      </p:sp>
    </p:spTree>
    <p:extLst>
      <p:ext uri="{BB962C8B-B14F-4D97-AF65-F5344CB8AC3E}">
        <p14:creationId xmlns:p14="http://schemas.microsoft.com/office/powerpoint/2010/main" val="45027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normAutofit fontScale="90000"/>
          </a:bodyPr>
          <a:lstStyle/>
          <a:p>
            <a:r>
              <a:rPr lang="zh-TW" altLang="en-US" dirty="0" smtClean="0"/>
              <a:t>三乘特色</a:t>
            </a:r>
            <a:endParaRPr lang="zh-TW" altLang="en-US" dirty="0"/>
          </a:p>
        </p:txBody>
      </p:sp>
      <p:sp>
        <p:nvSpPr>
          <p:cNvPr id="3" name="內容版面配置區 2"/>
          <p:cNvSpPr>
            <a:spLocks noGrp="1"/>
          </p:cNvSpPr>
          <p:nvPr>
            <p:ph idx="1"/>
          </p:nvPr>
        </p:nvSpPr>
        <p:spPr>
          <a:xfrm>
            <a:off x="457200" y="1052736"/>
            <a:ext cx="8229600" cy="5073427"/>
          </a:xfrm>
        </p:spPr>
        <p:txBody>
          <a:bodyPr>
            <a:normAutofit/>
          </a:bodyPr>
          <a:lstStyle/>
          <a:p>
            <a:r>
              <a:rPr lang="zh-TW" altLang="en-US" dirty="0"/>
              <a:t>佛教的字意是佛陀的</a:t>
            </a:r>
            <a:r>
              <a:rPr lang="zh-TW" altLang="en-US" dirty="0" smtClean="0"/>
              <a:t>教育，佛说之教法为佛法，佛法可以运载众生，从生死此岸到涅盘彼岸，所以将佛法譬喻为「</a:t>
            </a:r>
            <a:r>
              <a:rPr lang="zh-TW" altLang="en-US" b="1" dirty="0" smtClean="0"/>
              <a:t>乘</a:t>
            </a:r>
            <a:r>
              <a:rPr lang="zh-TW" altLang="en-US" dirty="0" smtClean="0"/>
              <a:t>」。</a:t>
            </a:r>
          </a:p>
          <a:p>
            <a:endParaRPr lang="zh-TW" altLang="en-US" dirty="0"/>
          </a:p>
          <a:p>
            <a:r>
              <a:rPr lang="zh-TW" altLang="en-US" dirty="0" smtClean="0"/>
              <a:t>乘者，梵语 </a:t>
            </a:r>
            <a:r>
              <a:rPr lang="en-US" altLang="zh-TW" dirty="0" err="1" smtClean="0"/>
              <a:t>yāna</a:t>
            </a:r>
            <a:r>
              <a:rPr lang="zh-TW" altLang="en-US" dirty="0" smtClean="0"/>
              <a:t>。乘，是指车、指道、指船，即运载之义。为教化众生将之运载至理想世界之三种法门，称为三乘</a:t>
            </a:r>
            <a:r>
              <a:rPr lang="zh-TW" altLang="en-US" dirty="0"/>
              <a:t>。</a:t>
            </a:r>
            <a:r>
              <a:rPr lang="zh-TW" altLang="en-US" b="1" dirty="0"/>
              <a:t>小乘</a:t>
            </a:r>
            <a:r>
              <a:rPr lang="zh-TW" altLang="en-US" dirty="0"/>
              <a:t>、</a:t>
            </a:r>
            <a:r>
              <a:rPr lang="zh-TW" altLang="en-US" b="1" dirty="0"/>
              <a:t>大乘</a:t>
            </a:r>
            <a:r>
              <a:rPr lang="zh-TW" altLang="en-US" dirty="0" smtClean="0"/>
              <a:t>、以及</a:t>
            </a:r>
            <a:r>
              <a:rPr lang="zh-TW" altLang="en-US" b="1" dirty="0"/>
              <a:t>密乘</a:t>
            </a:r>
            <a:r>
              <a:rPr lang="zh-TW" altLang="en-US" b="1" dirty="0" smtClean="0"/>
              <a:t>佛教</a:t>
            </a:r>
            <a:r>
              <a:rPr lang="zh-TW" altLang="en-US" dirty="0" smtClean="0"/>
              <a:t>（又称金刚乘、藏传佛教）。</a:t>
            </a:r>
            <a:endParaRPr lang="en-US" altLang="zh-TW" dirty="0" smtClean="0"/>
          </a:p>
          <a:p>
            <a:endParaRPr lang="en-US" altLang="zh-TW" dirty="0"/>
          </a:p>
          <a:p>
            <a:endParaRPr lang="en-US" altLang="zh-TW" dirty="0"/>
          </a:p>
        </p:txBody>
      </p:sp>
    </p:spTree>
    <p:extLst>
      <p:ext uri="{BB962C8B-B14F-4D97-AF65-F5344CB8AC3E}">
        <p14:creationId xmlns:p14="http://schemas.microsoft.com/office/powerpoint/2010/main" val="1647033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lstStyle/>
          <a:p>
            <a:r>
              <a:rPr lang="zh-TW" altLang="en-US" dirty="0"/>
              <a:t>十一地上妙覺菩薩：</a:t>
            </a:r>
          </a:p>
          <a:p>
            <a:endParaRPr lang="zh-TW" altLang="en-US" dirty="0"/>
          </a:p>
          <a:p>
            <a:r>
              <a:rPr lang="zh-TW" altLang="en-US" b="1" dirty="0">
                <a:solidFill>
                  <a:srgbClr val="FF0000"/>
                </a:solidFill>
              </a:rPr>
              <a:t>人法俱空，已斷十二分無明</a:t>
            </a:r>
            <a:r>
              <a:rPr lang="zh-TW" altLang="en-US" dirty="0"/>
              <a:t>，自覺覺他，覺行圓滿，智德光明，不可思議，可與佛相並論。</a:t>
            </a:r>
          </a:p>
          <a:p>
            <a:endParaRPr lang="zh-TW" altLang="en-US" dirty="0"/>
          </a:p>
        </p:txBody>
      </p:sp>
    </p:spTree>
    <p:extLst>
      <p:ext uri="{BB962C8B-B14F-4D97-AF65-F5344CB8AC3E}">
        <p14:creationId xmlns:p14="http://schemas.microsoft.com/office/powerpoint/2010/main" val="18354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fontScale="85000" lnSpcReduction="10000"/>
          </a:bodyPr>
          <a:lstStyle/>
          <a:p>
            <a:r>
              <a:rPr lang="zh-TW" altLang="en-US" dirty="0"/>
              <a:t>十二地：正覺菩薩（佛位）：</a:t>
            </a:r>
          </a:p>
          <a:p>
            <a:endParaRPr lang="zh-TW" altLang="en-US" dirty="0"/>
          </a:p>
          <a:p>
            <a:r>
              <a:rPr lang="zh-TW" altLang="en-US" b="1" dirty="0">
                <a:solidFill>
                  <a:srgbClr val="FF0000"/>
                </a:solidFill>
              </a:rPr>
              <a:t>即是佛</a:t>
            </a:r>
            <a:r>
              <a:rPr lang="zh-TW" altLang="en-US" dirty="0"/>
              <a:t>。</a:t>
            </a:r>
            <a:r>
              <a:rPr lang="zh-TW" altLang="en-US" b="1" dirty="0">
                <a:solidFill>
                  <a:srgbClr val="FF0000"/>
                </a:solidFill>
              </a:rPr>
              <a:t>乃斷盡一切最微細無明煩惱習氣</a:t>
            </a:r>
            <a:r>
              <a:rPr lang="zh-TW" altLang="en-US" dirty="0"/>
              <a:t>，心不受一切境染，恆住清淨寂樂，而</a:t>
            </a:r>
            <a:r>
              <a:rPr lang="zh-TW" altLang="en-US" b="1" dirty="0">
                <a:solidFill>
                  <a:srgbClr val="FF0000"/>
                </a:solidFill>
              </a:rPr>
              <a:t>智德圓滿真正究竟的覺悟，擁有無上智慧</a:t>
            </a:r>
            <a:r>
              <a:rPr lang="zh-TW" altLang="en-US" dirty="0"/>
              <a:t>，道法通天徹地，以教人心常住清淨喜悅，不受內心一切無明煩惱雜念妄想等事，及外在一切順逆諸境諸事物等所擾，而能自如如以慈悲平等心，對待一切人事物之一乘入涅槃妙法，</a:t>
            </a:r>
            <a:r>
              <a:rPr lang="zh-TW" altLang="en-US" b="1" dirty="0">
                <a:solidFill>
                  <a:srgbClr val="FF0000"/>
                </a:solidFill>
              </a:rPr>
              <a:t>任運一切萬德莊嚴顯現，俱足成就無上道果。</a:t>
            </a:r>
          </a:p>
          <a:p>
            <a:endParaRPr lang="zh-TW" altLang="en-US" dirty="0"/>
          </a:p>
          <a:p>
            <a:r>
              <a:rPr lang="zh-TW" altLang="en-US" dirty="0"/>
              <a:t>以上為凡夫初学大乘佛法至佛位的五十二個階位次第，乃由眾善奉行諸惡無作，到廣修六度萬行，修諸佛（道）法而成就。</a:t>
            </a:r>
          </a:p>
        </p:txBody>
      </p:sp>
    </p:spTree>
    <p:extLst>
      <p:ext uri="{BB962C8B-B14F-4D97-AF65-F5344CB8AC3E}">
        <p14:creationId xmlns:p14="http://schemas.microsoft.com/office/powerpoint/2010/main" val="961085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16321" y="692696"/>
            <a:ext cx="4038600" cy="5472608"/>
          </a:xfrm>
        </p:spPr>
        <p:txBody>
          <a:bodyPr>
            <a:normAutofit fontScale="85000" lnSpcReduction="20000"/>
          </a:bodyPr>
          <a:lstStyle/>
          <a:p>
            <a:r>
              <a:rPr lang="zh-CN" altLang="en-US" dirty="0"/>
              <a:t>大乘又</a:t>
            </a:r>
            <a:r>
              <a:rPr lang="zh-CN" altLang="en-US" dirty="0" smtClean="0"/>
              <a:t>叫</a:t>
            </a:r>
            <a:r>
              <a:rPr lang="zh-TW" altLang="en-US" dirty="0" smtClean="0"/>
              <a:t>，</a:t>
            </a:r>
            <a:r>
              <a:rPr lang="zh-CN" altLang="en-US" dirty="0" smtClean="0"/>
              <a:t>菩</a:t>
            </a:r>
            <a:r>
              <a:rPr lang="zh-CN" altLang="en-US" dirty="0"/>
              <a:t>萨</a:t>
            </a:r>
            <a:r>
              <a:rPr lang="zh-CN" altLang="en-US" dirty="0" smtClean="0"/>
              <a:t>乘。</a:t>
            </a:r>
            <a:endParaRPr lang="en-US" altLang="zh-CN" dirty="0" smtClean="0"/>
          </a:p>
          <a:p>
            <a:r>
              <a:rPr lang="zh-TW" altLang="en-US" dirty="0" smtClean="0"/>
              <a:t>以菩</a:t>
            </a:r>
            <a:r>
              <a:rPr lang="zh-TW" altLang="en-US" dirty="0"/>
              <a:t>萨十地为主</a:t>
            </a:r>
            <a:r>
              <a:rPr lang="zh-TW" altLang="en-US" dirty="0" smtClean="0"/>
              <a:t>的五十二阶</a:t>
            </a:r>
            <a:r>
              <a:rPr lang="zh-TW" altLang="en-US" dirty="0"/>
              <a:t>果位系</a:t>
            </a:r>
            <a:r>
              <a:rPr lang="zh-TW" altLang="en-US" dirty="0" smtClean="0"/>
              <a:t>统。</a:t>
            </a:r>
            <a:endParaRPr lang="en-US" altLang="zh-TW" dirty="0" smtClean="0"/>
          </a:p>
          <a:p>
            <a:endParaRPr lang="en-US" altLang="zh-TW" dirty="0"/>
          </a:p>
          <a:p>
            <a:r>
              <a:rPr lang="zh-TW" altLang="en-US" dirty="0" smtClean="0"/>
              <a:t>五十二阶</a:t>
            </a:r>
            <a:r>
              <a:rPr lang="zh-TW" altLang="en-US" dirty="0"/>
              <a:t>包含了初地以下十信、十住、十行、十回向</a:t>
            </a:r>
            <a:r>
              <a:rPr lang="zh-TW" altLang="en-US" dirty="0" smtClean="0"/>
              <a:t>这四十个段</a:t>
            </a:r>
            <a:r>
              <a:rPr lang="zh-TW" altLang="en-US" dirty="0"/>
              <a:t>位，和等觉位、妙觉</a:t>
            </a:r>
            <a:r>
              <a:rPr lang="zh-TW" altLang="en-US" dirty="0" smtClean="0"/>
              <a:t>位兩个</a:t>
            </a:r>
            <a:r>
              <a:rPr lang="zh-TW" altLang="en-US" dirty="0"/>
              <a:t>高级大贤</a:t>
            </a:r>
            <a:r>
              <a:rPr lang="zh-TW" altLang="en-US" dirty="0" smtClean="0"/>
              <a:t>位。</a:t>
            </a:r>
            <a:endParaRPr lang="en-US" altLang="zh-TW" dirty="0" smtClean="0"/>
          </a:p>
          <a:p>
            <a:endParaRPr lang="en-US" altLang="zh-TW" dirty="0" smtClean="0"/>
          </a:p>
          <a:p>
            <a:r>
              <a:rPr lang="zh-TW" altLang="en-US" dirty="0" smtClean="0"/>
              <a:t>如图，</a:t>
            </a:r>
            <a:r>
              <a:rPr lang="zh-TW" altLang="en-US" dirty="0"/>
              <a:t>小乘的须陀恒大致对应初地菩</a:t>
            </a:r>
            <a:r>
              <a:rPr lang="zh-TW" altLang="en-US" dirty="0" smtClean="0"/>
              <a:t>萨，位</a:t>
            </a:r>
            <a:r>
              <a:rPr lang="zh-TW" altLang="en-US" dirty="0"/>
              <a:t>于欢喜</a:t>
            </a:r>
            <a:r>
              <a:rPr lang="zh-TW" altLang="en-US" dirty="0" smtClean="0"/>
              <a:t>地，</a:t>
            </a:r>
            <a:r>
              <a:rPr lang="zh-TW" altLang="en-US" dirty="0"/>
              <a:t>涅槃的阿罗汉对应七地菩萨（位于远行地）</a:t>
            </a:r>
            <a:r>
              <a:rPr lang="zh-TW" altLang="en-US" dirty="0" smtClean="0"/>
              <a:t>，真正</a:t>
            </a:r>
            <a:r>
              <a:rPr lang="zh-TW" altLang="en-US" dirty="0"/>
              <a:t>要证得佛果必须修到妙觉位，</a:t>
            </a:r>
            <a:r>
              <a:rPr lang="zh-TW" altLang="en-US" dirty="0" smtClean="0"/>
              <a:t>大乘法中释迦牟尼佛在此妙覺位。</a:t>
            </a:r>
            <a:endParaRPr lang="zh-TW" altLang="en-US" dirty="0"/>
          </a:p>
        </p:txBody>
      </p:sp>
      <p:pic>
        <p:nvPicPr>
          <p:cNvPr id="6" name="內容版面配置區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95936" y="188640"/>
            <a:ext cx="4974704" cy="6048672"/>
          </a:xfrm>
        </p:spPr>
      </p:pic>
    </p:spTree>
    <p:extLst>
      <p:ext uri="{BB962C8B-B14F-4D97-AF65-F5344CB8AC3E}">
        <p14:creationId xmlns:p14="http://schemas.microsoft.com/office/powerpoint/2010/main" val="1474942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836712"/>
            <a:ext cx="8229600" cy="4525963"/>
          </a:xfrm>
        </p:spPr>
        <p:txBody>
          <a:bodyPr>
            <a:normAutofit fontScale="70000" lnSpcReduction="20000"/>
          </a:bodyPr>
          <a:lstStyle/>
          <a:p>
            <a:r>
              <a:rPr lang="zh-TW" altLang="en-US" dirty="0" smtClean="0"/>
              <a:t>派别：以中观、唯识为代表。</a:t>
            </a:r>
            <a:endParaRPr lang="en-US" altLang="zh-TW" dirty="0" smtClean="0"/>
          </a:p>
          <a:p>
            <a:endParaRPr lang="en-US" altLang="zh-TW" dirty="0"/>
          </a:p>
          <a:p>
            <a:r>
              <a:rPr lang="zh-TW" altLang="en-US" dirty="0" smtClean="0"/>
              <a:t>教义：中观：远离二边之中道</a:t>
            </a:r>
            <a:endParaRPr lang="zh-TW" altLang="en-US" dirty="0"/>
          </a:p>
          <a:p>
            <a:endParaRPr lang="zh-TW" altLang="en-US" dirty="0"/>
          </a:p>
          <a:p>
            <a:r>
              <a:rPr lang="zh-TW" altLang="en-US" dirty="0" smtClean="0"/>
              <a:t>唯识：万法唯识、阿赖耶缘起等。</a:t>
            </a:r>
            <a:endParaRPr lang="zh-TW" altLang="en-US" dirty="0"/>
          </a:p>
          <a:p>
            <a:endParaRPr lang="zh-TW" altLang="en-US" dirty="0"/>
          </a:p>
          <a:p>
            <a:r>
              <a:rPr lang="zh-TW" altLang="en-US" dirty="0" smtClean="0"/>
              <a:t>观修方式：以「止观双运」。</a:t>
            </a:r>
            <a:endParaRPr lang="zh-TW" altLang="en-US" dirty="0"/>
          </a:p>
          <a:p>
            <a:endParaRPr lang="zh-TW" altLang="en-US" dirty="0"/>
          </a:p>
          <a:p>
            <a:r>
              <a:rPr lang="zh-TW" altLang="en-US" dirty="0" smtClean="0"/>
              <a:t>经典：中观：中观论、四百论、七十空性论等。</a:t>
            </a:r>
          </a:p>
          <a:p>
            <a:endParaRPr lang="zh-TW" altLang="en-US" dirty="0"/>
          </a:p>
          <a:p>
            <a:r>
              <a:rPr lang="zh-TW" altLang="en-US" dirty="0" smtClean="0"/>
              <a:t>唯识：解深密经、瑜伽师地论、唯识二十论等。</a:t>
            </a:r>
          </a:p>
          <a:p>
            <a:endParaRPr lang="zh-TW" altLang="en-US" dirty="0"/>
          </a:p>
          <a:p>
            <a:r>
              <a:rPr lang="zh-TW" altLang="en-US" dirty="0" smtClean="0"/>
              <a:t>主要传布地区：中国、西藏、日本、台湾等。</a:t>
            </a:r>
            <a:endParaRPr lang="zh-TW" altLang="en-US" dirty="0"/>
          </a:p>
        </p:txBody>
      </p:sp>
    </p:spTree>
    <p:extLst>
      <p:ext uri="{BB962C8B-B14F-4D97-AF65-F5344CB8AC3E}">
        <p14:creationId xmlns:p14="http://schemas.microsoft.com/office/powerpoint/2010/main" val="1363206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556792"/>
            <a:ext cx="3384376" cy="4176464"/>
          </a:xfrm>
        </p:spPr>
      </p:pic>
      <p:pic>
        <p:nvPicPr>
          <p:cNvPr id="7" name="內容版面配置區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628800"/>
            <a:ext cx="4038600" cy="4032448"/>
          </a:xfrm>
        </p:spPr>
      </p:pic>
    </p:spTree>
    <p:extLst>
      <p:ext uri="{BB962C8B-B14F-4D97-AF65-F5344CB8AC3E}">
        <p14:creationId xmlns:p14="http://schemas.microsoft.com/office/powerpoint/2010/main" val="1591160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924944"/>
            <a:ext cx="8229600" cy="1143000"/>
          </a:xfrm>
        </p:spPr>
        <p:txBody>
          <a:bodyPr>
            <a:normAutofit fontScale="90000"/>
          </a:bodyPr>
          <a:lstStyle/>
          <a:p>
            <a:r>
              <a:rPr lang="zh-TW" altLang="en-US" dirty="0"/>
              <a:t>秘密</a:t>
            </a:r>
            <a:r>
              <a:rPr lang="zh-TW" altLang="en-US" dirty="0" smtClean="0"/>
              <a:t>大乘佛教</a:t>
            </a:r>
            <a:r>
              <a:rPr lang="en-US" altLang="zh-TW" dirty="0" smtClean="0"/>
              <a:t/>
            </a:r>
            <a:br>
              <a:rPr lang="en-US" altLang="zh-TW" dirty="0" smtClean="0"/>
            </a:br>
            <a:r>
              <a:rPr lang="zh-TW" altLang="en-US" dirty="0" smtClean="0"/>
              <a:t>金剛</a:t>
            </a:r>
            <a:r>
              <a:rPr lang="zh-TW" altLang="en-US" dirty="0"/>
              <a:t>乘</a:t>
            </a:r>
          </a:p>
        </p:txBody>
      </p:sp>
    </p:spTree>
    <p:extLst>
      <p:ext uri="{BB962C8B-B14F-4D97-AF65-F5344CB8AC3E}">
        <p14:creationId xmlns:p14="http://schemas.microsoft.com/office/powerpoint/2010/main" val="246248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124744"/>
            <a:ext cx="3888432" cy="3713584"/>
          </a:xfrm>
        </p:spPr>
      </p:pic>
    </p:spTree>
    <p:extLst>
      <p:ext uri="{BB962C8B-B14F-4D97-AF65-F5344CB8AC3E}">
        <p14:creationId xmlns:p14="http://schemas.microsoft.com/office/powerpoint/2010/main" val="1079509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fontScale="92500"/>
          </a:bodyPr>
          <a:lstStyle/>
          <a:p>
            <a:r>
              <a:rPr lang="zh-TW" altLang="en-US" dirty="0"/>
              <a:t>秘密大乘佛教</a:t>
            </a:r>
            <a:r>
              <a:rPr lang="zh-TW" altLang="en-US" dirty="0" smtClean="0"/>
              <a:t>：是大乘佛教的一个支派，密教它的别名甚多，又称为怛特罗佛教、密宗、秘密教、秘密乘、密乘、</a:t>
            </a:r>
            <a:r>
              <a:rPr lang="zh-TW" altLang="en-US" dirty="0" smtClean="0">
                <a:solidFill>
                  <a:srgbClr val="FF0000"/>
                </a:solidFill>
              </a:rPr>
              <a:t>金刚乘</a:t>
            </a:r>
            <a:r>
              <a:rPr lang="zh-TW" altLang="en-US" dirty="0"/>
              <a:t>、真言乘、瑜伽密教、真言宗</a:t>
            </a:r>
            <a:r>
              <a:rPr lang="zh-TW" altLang="en-US" dirty="0" smtClean="0"/>
              <a:t>。</a:t>
            </a:r>
            <a:endParaRPr lang="en-US" altLang="zh-TW" dirty="0" smtClean="0"/>
          </a:p>
          <a:p>
            <a:endParaRPr lang="en-US" altLang="zh-TW" dirty="0"/>
          </a:p>
          <a:p>
            <a:r>
              <a:rPr lang="zh-TW" altLang="en-US" dirty="0" smtClean="0"/>
              <a:t>密教教法是如来所宣的「</a:t>
            </a:r>
            <a:r>
              <a:rPr lang="zh-TW" altLang="en-US" b="1" dirty="0" smtClean="0"/>
              <a:t>真实密意</a:t>
            </a:r>
            <a:r>
              <a:rPr lang="zh-TW" altLang="en-US" dirty="0" smtClean="0"/>
              <a:t>」，并以这些秘密教典不可轻易示人，需秘密传授，在师徒间一对一秘密传授。因此称为「密教」。</a:t>
            </a:r>
          </a:p>
          <a:p>
            <a:endParaRPr lang="en-US" altLang="zh-TW" dirty="0"/>
          </a:p>
          <a:p>
            <a:r>
              <a:rPr lang="zh-TW" altLang="en-US" dirty="0" smtClean="0"/>
              <a:t>而</a:t>
            </a:r>
            <a:r>
              <a:rPr lang="zh-TW" altLang="en-US" dirty="0"/>
              <a:t>相對於</a:t>
            </a:r>
            <a:r>
              <a:rPr lang="zh-TW" altLang="en-US" b="1" dirty="0">
                <a:solidFill>
                  <a:srgbClr val="FF0000"/>
                </a:solidFill>
              </a:rPr>
              <a:t>密教</a:t>
            </a:r>
            <a:r>
              <a:rPr lang="zh-TW" altLang="en-US" dirty="0"/>
              <a:t>，之前的佛教流派包括其他的大乘佛教、上座部佛教，則被稱為</a:t>
            </a:r>
            <a:r>
              <a:rPr lang="zh-TW" altLang="en-US" b="1" dirty="0">
                <a:solidFill>
                  <a:srgbClr val="FF0000"/>
                </a:solidFill>
              </a:rPr>
              <a:t>顯教</a:t>
            </a:r>
            <a:r>
              <a:rPr lang="zh-TW" altLang="en-US" dirty="0" smtClean="0"/>
              <a:t>。</a:t>
            </a:r>
            <a:endParaRPr lang="en-US" altLang="zh-TW" dirty="0" smtClean="0"/>
          </a:p>
        </p:txBody>
      </p:sp>
    </p:spTree>
    <p:extLst>
      <p:ext uri="{BB962C8B-B14F-4D97-AF65-F5344CB8AC3E}">
        <p14:creationId xmlns:p14="http://schemas.microsoft.com/office/powerpoint/2010/main" val="24997577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44824"/>
            <a:ext cx="8229600" cy="1143000"/>
          </a:xfrm>
        </p:spPr>
        <p:txBody>
          <a:bodyPr>
            <a:normAutofit fontScale="90000"/>
          </a:bodyPr>
          <a:lstStyle/>
          <a:p>
            <a:r>
              <a:rPr lang="zh-TW" altLang="en-US" b="1" dirty="0"/>
              <a:t>由顯</a:t>
            </a:r>
            <a:r>
              <a:rPr lang="zh-TW" altLang="en-US" b="1" dirty="0" smtClean="0"/>
              <a:t>到密博大精深</a:t>
            </a:r>
            <a:r>
              <a:rPr lang="zh-TW" altLang="en-US" b="1" dirty="0"/>
              <a:t/>
            </a:r>
            <a:br>
              <a:rPr lang="zh-TW" altLang="en-US" b="1" dirty="0"/>
            </a:br>
            <a:endParaRPr lang="zh-TW" altLang="en-US" b="1" dirty="0"/>
          </a:p>
        </p:txBody>
      </p:sp>
    </p:spTree>
    <p:extLst>
      <p:ext uri="{BB962C8B-B14F-4D97-AF65-F5344CB8AC3E}">
        <p14:creationId xmlns:p14="http://schemas.microsoft.com/office/powerpoint/2010/main" val="3047641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204864"/>
            <a:ext cx="8229600" cy="1143000"/>
          </a:xfrm>
        </p:spPr>
        <p:txBody>
          <a:bodyPr>
            <a:normAutofit fontScale="90000"/>
          </a:bodyPr>
          <a:lstStyle/>
          <a:p>
            <a:pPr algn="l"/>
            <a:r>
              <a:rPr lang="zh-TW" altLang="en-US" dirty="0"/>
              <a:t>佛陀遍知正覺，為利益不同根器的眾生，能以不同化現，開顯無量方便法門。 </a:t>
            </a:r>
            <a:br>
              <a:rPr lang="zh-TW" altLang="en-US" dirty="0"/>
            </a:br>
            <a:endParaRPr lang="zh-TW" altLang="en-US" dirty="0"/>
          </a:p>
        </p:txBody>
      </p:sp>
    </p:spTree>
    <p:extLst>
      <p:ext uri="{BB962C8B-B14F-4D97-AF65-F5344CB8AC3E}">
        <p14:creationId xmlns:p14="http://schemas.microsoft.com/office/powerpoint/2010/main" val="257744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692696"/>
            <a:ext cx="8229600" cy="5616624"/>
          </a:xfrm>
        </p:spPr>
        <p:txBody>
          <a:bodyPr>
            <a:normAutofit fontScale="92500" lnSpcReduction="10000"/>
          </a:bodyPr>
          <a:lstStyle/>
          <a:p>
            <a:r>
              <a:rPr lang="zh-TW" altLang="en-US" dirty="0" smtClean="0"/>
              <a:t>佛教的基本教义从</a:t>
            </a:r>
            <a:r>
              <a:rPr lang="zh-TW" altLang="en-US" b="1" dirty="0" smtClean="0">
                <a:solidFill>
                  <a:srgbClr val="FF0000"/>
                </a:solidFill>
              </a:rPr>
              <a:t>解脱苦难</a:t>
            </a:r>
            <a:r>
              <a:rPr lang="zh-TW" altLang="en-US" dirty="0" smtClean="0"/>
              <a:t>为出发点，有</a:t>
            </a:r>
            <a:r>
              <a:rPr lang="zh-TW" altLang="en-US" b="1" dirty="0" smtClean="0"/>
              <a:t>声闻道、独觉道、菩萨道</a:t>
            </a:r>
            <a:r>
              <a:rPr lang="zh-TW" altLang="en-US" dirty="0" smtClean="0"/>
              <a:t>三大教法。</a:t>
            </a:r>
            <a:endParaRPr lang="en-US" altLang="zh-TW" dirty="0" smtClean="0"/>
          </a:p>
          <a:p>
            <a:endParaRPr lang="en-US" altLang="zh-CN" dirty="0"/>
          </a:p>
          <a:p>
            <a:r>
              <a:rPr lang="zh-CN" altLang="en-US" dirty="0" smtClean="0"/>
              <a:t>佛教有个</a:t>
            </a:r>
            <a:r>
              <a:rPr lang="zh-TW" altLang="en-US" dirty="0" smtClean="0"/>
              <a:t>生命</a:t>
            </a:r>
            <a:r>
              <a:rPr lang="zh-CN" altLang="en-US" dirty="0" smtClean="0"/>
              <a:t>观</a:t>
            </a:r>
            <a:r>
              <a:rPr lang="zh-CN" altLang="en-US" dirty="0"/>
              <a:t>，就是三界六</a:t>
            </a:r>
            <a:r>
              <a:rPr lang="zh-CN" altLang="en-US" dirty="0" smtClean="0"/>
              <a:t>道</a:t>
            </a:r>
            <a:r>
              <a:rPr lang="zh-TW" altLang="en-US" dirty="0" smtClean="0"/>
              <a:t>輪迴觀</a:t>
            </a:r>
            <a:r>
              <a:rPr lang="zh-CN" altLang="en-US" dirty="0" smtClean="0"/>
              <a:t>。</a:t>
            </a:r>
            <a:r>
              <a:rPr lang="zh-TW" altLang="en-US" dirty="0" smtClean="0"/>
              <a:t>为一切</a:t>
            </a:r>
            <a:r>
              <a:rPr lang="zh-TW" altLang="en-US" b="1" dirty="0" smtClean="0">
                <a:solidFill>
                  <a:srgbClr val="FF0000"/>
                </a:solidFill>
              </a:rPr>
              <a:t>未解脱</a:t>
            </a:r>
            <a:r>
              <a:rPr lang="zh-TW" altLang="en-US" dirty="0" smtClean="0"/>
              <a:t>的有情众生都在三界</a:t>
            </a:r>
            <a:r>
              <a:rPr lang="en-US" altLang="zh-TW" dirty="0" smtClean="0"/>
              <a:t>(</a:t>
            </a:r>
            <a:r>
              <a:rPr lang="zh-TW" altLang="en-US" dirty="0" smtClean="0"/>
              <a:t>欲界、色界、無色界</a:t>
            </a:r>
            <a:r>
              <a:rPr lang="en-US" altLang="zh-TW" dirty="0" smtClean="0"/>
              <a:t>)</a:t>
            </a:r>
            <a:r>
              <a:rPr lang="zh-TW" altLang="en-US" dirty="0" smtClean="0"/>
              <a:t>，天道、人道、阿修罗、畜生、饿鬼和地狱这六道里生死流转，因为贪嗔痴三毒不断，所以輪迴无有止境。</a:t>
            </a:r>
            <a:endParaRPr lang="en-US" altLang="zh-TW" dirty="0" smtClean="0"/>
          </a:p>
          <a:p>
            <a:endParaRPr lang="en-US" altLang="zh-TW" dirty="0"/>
          </a:p>
          <a:p>
            <a:r>
              <a:rPr lang="zh-TW" altLang="en-US" dirty="0" smtClean="0"/>
              <a:t>佛陀慈悲為懷，不捨眾生因為三毒煩惱造作惡業而墮入三惡道去受苦，應眾生根基開示了人天二乘，修</a:t>
            </a:r>
            <a:r>
              <a:rPr lang="en-US" altLang="zh-TW" dirty="0" smtClean="0"/>
              <a:t> </a:t>
            </a:r>
            <a:r>
              <a:rPr lang="zh-TW" altLang="en-US" dirty="0" smtClean="0"/>
              <a:t>五戒十善，善道的修法。</a:t>
            </a:r>
            <a:endParaRPr lang="en-US" altLang="zh-TW" dirty="0" smtClean="0"/>
          </a:p>
          <a:p>
            <a:endParaRPr lang="zh-CN" altLang="en-US" dirty="0"/>
          </a:p>
          <a:p>
            <a:endParaRPr lang="zh-TW" altLang="en-US" dirty="0"/>
          </a:p>
        </p:txBody>
      </p:sp>
    </p:spTree>
    <p:extLst>
      <p:ext uri="{BB962C8B-B14F-4D97-AF65-F5344CB8AC3E}">
        <p14:creationId xmlns:p14="http://schemas.microsoft.com/office/powerpoint/2010/main" val="869161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340768"/>
            <a:ext cx="8229600" cy="3672408"/>
          </a:xfrm>
        </p:spPr>
        <p:txBody>
          <a:bodyPr/>
          <a:lstStyle/>
          <a:p>
            <a:r>
              <a:rPr lang="zh-TW" altLang="en-US" dirty="0" smtClean="0"/>
              <a:t>显教大乘和密教都是佛所说的大乘佛法，都是「</a:t>
            </a:r>
            <a:r>
              <a:rPr lang="zh-TW" altLang="en-US" b="1" dirty="0" smtClean="0">
                <a:solidFill>
                  <a:srgbClr val="FF0000"/>
                </a:solidFill>
              </a:rPr>
              <a:t>依</a:t>
            </a:r>
            <a:r>
              <a:rPr lang="zh-TW" altLang="en-US" b="1" dirty="0">
                <a:solidFill>
                  <a:srgbClr val="FF0000"/>
                </a:solidFill>
              </a:rPr>
              <a:t>菩提心正因</a:t>
            </a:r>
            <a:r>
              <a:rPr lang="zh-TW" altLang="en-US" dirty="0" smtClean="0"/>
              <a:t>，</a:t>
            </a:r>
            <a:r>
              <a:rPr lang="zh-TW" altLang="en-US" b="1" dirty="0" smtClean="0">
                <a:solidFill>
                  <a:srgbClr val="FF0000"/>
                </a:solidFill>
              </a:rPr>
              <a:t>引众生入佛知见，觉悟解脱</a:t>
            </a:r>
            <a:r>
              <a:rPr lang="zh-TW" altLang="en-US" dirty="0" smtClean="0"/>
              <a:t>」，可说「</a:t>
            </a:r>
            <a:r>
              <a:rPr lang="zh-TW" altLang="en-US" b="1" dirty="0" smtClean="0"/>
              <a:t>体</a:t>
            </a:r>
            <a:r>
              <a:rPr lang="zh-TW" altLang="en-US" dirty="0" smtClean="0"/>
              <a:t>」是一样，净障集资，以开显本有真如自性，只是因应众生根器，各有其方便，而「</a:t>
            </a:r>
            <a:r>
              <a:rPr lang="zh-TW" altLang="en-US" b="1" dirty="0" smtClean="0"/>
              <a:t>相</a:t>
            </a:r>
            <a:r>
              <a:rPr lang="zh-TW" altLang="en-US" b="1" dirty="0"/>
              <a:t>、用</a:t>
            </a:r>
            <a:r>
              <a:rPr lang="zh-TW" altLang="en-US" dirty="0"/>
              <a:t>」不同。 </a:t>
            </a:r>
          </a:p>
        </p:txBody>
      </p:sp>
    </p:spTree>
    <p:extLst>
      <p:ext uri="{BB962C8B-B14F-4D97-AF65-F5344CB8AC3E}">
        <p14:creationId xmlns:p14="http://schemas.microsoft.com/office/powerpoint/2010/main" val="1603988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密教與</a:t>
            </a:r>
            <a:r>
              <a:rPr lang="zh-TW" altLang="en-US" dirty="0"/>
              <a:t>顯教之差別</a:t>
            </a:r>
          </a:p>
        </p:txBody>
      </p:sp>
      <p:sp>
        <p:nvSpPr>
          <p:cNvPr id="3" name="內容版面配置區 2"/>
          <p:cNvSpPr>
            <a:spLocks noGrp="1"/>
          </p:cNvSpPr>
          <p:nvPr>
            <p:ph idx="1"/>
          </p:nvPr>
        </p:nvSpPr>
        <p:spPr>
          <a:xfrm>
            <a:off x="323528" y="1340768"/>
            <a:ext cx="8435280" cy="4896544"/>
          </a:xfrm>
        </p:spPr>
        <p:txBody>
          <a:bodyPr>
            <a:normAutofit fontScale="85000" lnSpcReduction="10000"/>
          </a:bodyPr>
          <a:lstStyle/>
          <a:p>
            <a:r>
              <a:rPr lang="zh-TW" altLang="en-US" dirty="0" smtClean="0"/>
              <a:t>显教为</a:t>
            </a:r>
            <a:r>
              <a:rPr lang="zh-TW" altLang="en-US" b="1" dirty="0" smtClean="0"/>
              <a:t>因</a:t>
            </a:r>
            <a:r>
              <a:rPr lang="zh-TW" altLang="en-US" b="1" dirty="0"/>
              <a:t>地起</a:t>
            </a:r>
            <a:r>
              <a:rPr lang="zh-TW" altLang="en-US" b="1" dirty="0" smtClean="0"/>
              <a:t>修</a:t>
            </a:r>
            <a:r>
              <a:rPr lang="zh-TW" altLang="en-US" dirty="0" smtClean="0"/>
              <a:t>，从凡夫地修至佛地，需三大阿僧祇劫。</a:t>
            </a:r>
            <a:endParaRPr lang="en-US" altLang="zh-TW" dirty="0" smtClean="0"/>
          </a:p>
          <a:p>
            <a:r>
              <a:rPr lang="zh-TW" altLang="en-US" dirty="0" smtClean="0"/>
              <a:t>密宗为</a:t>
            </a:r>
            <a:r>
              <a:rPr lang="zh-TW" altLang="en-US" b="1" dirty="0" smtClean="0"/>
              <a:t>果</a:t>
            </a:r>
            <a:r>
              <a:rPr lang="zh-TW" altLang="en-US" b="1" dirty="0"/>
              <a:t>地起</a:t>
            </a:r>
            <a:r>
              <a:rPr lang="zh-TW" altLang="en-US" b="1" dirty="0" smtClean="0"/>
              <a:t>修</a:t>
            </a:r>
            <a:r>
              <a:rPr lang="zh-TW" altLang="en-US" dirty="0" smtClean="0"/>
              <a:t>，即凡夫身可至佛地，若外密乘则十六生，若内密乘则即生乃至最多三生，必可成就佛地。</a:t>
            </a:r>
            <a:endParaRPr lang="en-US" altLang="zh-TW" dirty="0" smtClean="0"/>
          </a:p>
          <a:p>
            <a:endParaRPr lang="en-US" altLang="zh-TW" dirty="0" smtClean="0"/>
          </a:p>
          <a:p>
            <a:r>
              <a:rPr lang="zh-TW" altLang="en-US" dirty="0" smtClean="0"/>
              <a:t>其理为何？以瓶为喻：无明喻为瓶，众生心喻瓶内空气，佛心喻瓶外空气。</a:t>
            </a:r>
            <a:endParaRPr lang="en-US" altLang="zh-TW" dirty="0" smtClean="0"/>
          </a:p>
          <a:p>
            <a:endParaRPr lang="en-US" altLang="zh-TW" dirty="0"/>
          </a:p>
          <a:p>
            <a:r>
              <a:rPr lang="zh-TW" altLang="en-US" dirty="0" smtClean="0"/>
              <a:t>显教</a:t>
            </a:r>
            <a:r>
              <a:rPr lang="zh-TW" altLang="en-US" dirty="0"/>
              <a:t>之教法</a:t>
            </a:r>
            <a:r>
              <a:rPr lang="zh-TW" altLang="en-US" b="1" dirty="0"/>
              <a:t>如</a:t>
            </a:r>
            <a:r>
              <a:rPr lang="zh-TW" altLang="en-US" b="1" dirty="0" smtClean="0"/>
              <a:t>布</a:t>
            </a:r>
            <a:r>
              <a:rPr lang="zh-TW" altLang="en-US" dirty="0" smtClean="0"/>
              <a:t>，以布磨瓶，故需累劫工夫，方可将瓶磨穿；密宗之教法</a:t>
            </a:r>
            <a:r>
              <a:rPr lang="zh-TW" altLang="en-US" b="1" dirty="0" smtClean="0"/>
              <a:t>如锤</a:t>
            </a:r>
            <a:r>
              <a:rPr lang="zh-TW" altLang="en-US" dirty="0" smtClean="0"/>
              <a:t>，以锤击瓶，应声而破，则众生心与佛心当下融合，无二无别。</a:t>
            </a:r>
            <a:endParaRPr lang="zh-TW" altLang="en-US" dirty="0"/>
          </a:p>
        </p:txBody>
      </p:sp>
    </p:spTree>
    <p:extLst>
      <p:ext uri="{BB962C8B-B14F-4D97-AF65-F5344CB8AC3E}">
        <p14:creationId xmlns:p14="http://schemas.microsoft.com/office/powerpoint/2010/main" val="1442056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fontScale="85000" lnSpcReduction="10000"/>
          </a:bodyPr>
          <a:lstStyle/>
          <a:p>
            <a:r>
              <a:rPr lang="zh-TW" altLang="en-US" dirty="0" smtClean="0"/>
              <a:t>显教</a:t>
            </a:r>
            <a:r>
              <a:rPr lang="zh-TW" altLang="en-US" b="1" dirty="0" smtClean="0">
                <a:solidFill>
                  <a:srgbClr val="FF0000"/>
                </a:solidFill>
              </a:rPr>
              <a:t>以法为重</a:t>
            </a:r>
            <a:r>
              <a:rPr lang="zh-TW" altLang="en-US" dirty="0" smtClean="0"/>
              <a:t>，其法皆载于经论流通，故为人师者，不必尽得成就，但解经教即可胜任。</a:t>
            </a:r>
            <a:endParaRPr lang="en-US" altLang="zh-TW" dirty="0" smtClean="0"/>
          </a:p>
          <a:p>
            <a:endParaRPr lang="en-US" altLang="zh-TW" dirty="0"/>
          </a:p>
          <a:p>
            <a:r>
              <a:rPr lang="zh-TW" altLang="en-US" dirty="0" smtClean="0"/>
              <a:t>密宗</a:t>
            </a:r>
            <a:r>
              <a:rPr lang="zh-TW" altLang="en-US" b="1" dirty="0" smtClean="0">
                <a:solidFill>
                  <a:srgbClr val="FF0000"/>
                </a:solidFill>
              </a:rPr>
              <a:t>以上师为重</a:t>
            </a:r>
            <a:r>
              <a:rPr lang="zh-TW" altLang="en-US" dirty="0" smtClean="0"/>
              <a:t>，因密法之修持口诀，皆由上师与弟子口耳相传，不载文字，所谓口诀者，即历代传承上师修持成就之经验也，故凡为上师者，</a:t>
            </a:r>
            <a:r>
              <a:rPr lang="zh-TW" altLang="en-US" b="1" dirty="0" smtClean="0">
                <a:solidFill>
                  <a:srgbClr val="FF0000"/>
                </a:solidFill>
              </a:rPr>
              <a:t>必是大成就者，乃堪承当</a:t>
            </a:r>
            <a:r>
              <a:rPr lang="zh-TW" altLang="en-US" dirty="0" smtClean="0"/>
              <a:t>，而自诸佛以至历代祖师之修持经验与加持，皆汇归到目前之上师身上，唯此上师乃能引导众生令成正觉，故密法特重上师。</a:t>
            </a:r>
            <a:endParaRPr lang="en-US" altLang="zh-TW" dirty="0" smtClean="0"/>
          </a:p>
          <a:p>
            <a:endParaRPr lang="en-US" altLang="zh-TW" dirty="0"/>
          </a:p>
          <a:p>
            <a:r>
              <a:rPr lang="zh-TW" altLang="en-US" dirty="0" smtClean="0"/>
              <a:t>又显教之师徒关系，仅是一世；密宗之师弟关系，则自皈依后，直至成就，永无终尽。故密宗之皈依极严，</a:t>
            </a:r>
            <a:r>
              <a:rPr lang="zh-TW" altLang="en-US" b="1" dirty="0" smtClean="0">
                <a:solidFill>
                  <a:srgbClr val="FF0000"/>
                </a:solidFill>
              </a:rPr>
              <a:t>非密宗根器者不传</a:t>
            </a:r>
            <a:r>
              <a:rPr lang="zh-TW" altLang="en-US" dirty="0" smtClean="0"/>
              <a:t>。</a:t>
            </a:r>
            <a:endParaRPr lang="zh-TW" altLang="en-US" dirty="0"/>
          </a:p>
        </p:txBody>
      </p:sp>
    </p:spTree>
    <p:extLst>
      <p:ext uri="{BB962C8B-B14F-4D97-AF65-F5344CB8AC3E}">
        <p14:creationId xmlns:p14="http://schemas.microsoft.com/office/powerpoint/2010/main" val="3877053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fontScale="85000" lnSpcReduction="10000"/>
          </a:bodyPr>
          <a:lstStyle/>
          <a:p>
            <a:r>
              <a:rPr lang="zh-TW" altLang="en-US" dirty="0" smtClean="0"/>
              <a:t>若按西藏规矩，必须师弟互审三年，上师审弟子是否为修密之根器，弟子审上师是否为具德之上师，互审无误，乃可皈依。</a:t>
            </a:r>
            <a:endParaRPr lang="en-US" altLang="zh-TW" dirty="0" smtClean="0"/>
          </a:p>
          <a:p>
            <a:endParaRPr lang="en-US" altLang="zh-TW" dirty="0"/>
          </a:p>
          <a:p>
            <a:r>
              <a:rPr lang="zh-TW" altLang="en-US" dirty="0" smtClean="0"/>
              <a:t>皈依后即须</a:t>
            </a:r>
            <a:r>
              <a:rPr lang="zh-TW" altLang="en-US" b="1" dirty="0" smtClean="0">
                <a:solidFill>
                  <a:srgbClr val="FF0000"/>
                </a:solidFill>
              </a:rPr>
              <a:t>净信</a:t>
            </a:r>
            <a:r>
              <a:rPr lang="zh-TW" altLang="en-US" dirty="0" smtClean="0"/>
              <a:t>其师，依其教授而修持，终生不二志，则必可成就。若未仔细观察便行皈依，倘皈依到不具传承之假上师，则即使其假上师极慈悲，弟子修持亦颇有灵验，但因违犯根本密戒故，恐有死后师徒同堕金刚地狱之险。</a:t>
            </a:r>
            <a:endParaRPr lang="en-US" altLang="zh-TW" dirty="0" smtClean="0"/>
          </a:p>
          <a:p>
            <a:endParaRPr lang="en-US" altLang="zh-TW" dirty="0"/>
          </a:p>
          <a:p>
            <a:r>
              <a:rPr lang="zh-TW" altLang="en-US" dirty="0" smtClean="0"/>
              <a:t>密法如利剑，武士执之，可杀怨敌；小儿执之，则将自伤。又如登山之小径，有导者（</a:t>
            </a:r>
            <a:r>
              <a:rPr lang="zh-TW" altLang="en-US" b="1" dirty="0" smtClean="0">
                <a:solidFill>
                  <a:srgbClr val="FF0000"/>
                </a:solidFill>
              </a:rPr>
              <a:t>具德上师</a:t>
            </a:r>
            <a:r>
              <a:rPr lang="zh-TW" altLang="en-US" dirty="0" smtClean="0"/>
              <a:t>）指引，可速登山顶，若无导者指引，则恐有堕崖之厄。</a:t>
            </a:r>
          </a:p>
          <a:p>
            <a:endParaRPr lang="zh-TW" altLang="en-US" dirty="0"/>
          </a:p>
        </p:txBody>
      </p:sp>
    </p:spTree>
    <p:extLst>
      <p:ext uri="{BB962C8B-B14F-4D97-AF65-F5344CB8AC3E}">
        <p14:creationId xmlns:p14="http://schemas.microsoft.com/office/powerpoint/2010/main" val="19872200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620688"/>
            <a:ext cx="8229600" cy="5400600"/>
          </a:xfrm>
        </p:spPr>
        <p:txBody>
          <a:bodyPr>
            <a:normAutofit fontScale="92500" lnSpcReduction="20000"/>
          </a:bodyPr>
          <a:lstStyle/>
          <a:p>
            <a:r>
              <a:rPr lang="zh-TW" altLang="en-US" dirty="0" smtClean="0"/>
              <a:t>显教教法，大多以自证为主，少有度生方便。密宗之教法，除自证外，尚能起无边度生之妙用。</a:t>
            </a:r>
            <a:endParaRPr lang="en-US" altLang="zh-TW" dirty="0" smtClean="0"/>
          </a:p>
          <a:p>
            <a:endParaRPr lang="en-US" altLang="zh-TW" dirty="0"/>
          </a:p>
          <a:p>
            <a:r>
              <a:rPr lang="zh-TW" altLang="en-US" b="1" dirty="0" smtClean="0">
                <a:solidFill>
                  <a:srgbClr val="FF0000"/>
                </a:solidFill>
              </a:rPr>
              <a:t>其深密处</a:t>
            </a:r>
            <a:r>
              <a:rPr lang="zh-TW" altLang="en-US" dirty="0" smtClean="0"/>
              <a:t>，须待</a:t>
            </a:r>
            <a:r>
              <a:rPr lang="zh-TW" altLang="en-US" b="1" dirty="0" smtClean="0"/>
              <a:t>亲传上师教授</a:t>
            </a:r>
            <a:r>
              <a:rPr lang="zh-TW" altLang="en-US" dirty="0" smtClean="0"/>
              <a:t>，及</a:t>
            </a:r>
            <a:r>
              <a:rPr lang="zh-TW" altLang="en-US" b="1" dirty="0" smtClean="0"/>
              <a:t>自身实修之证验</a:t>
            </a:r>
            <a:r>
              <a:rPr lang="zh-TW" altLang="en-US" dirty="0" smtClean="0"/>
              <a:t>；其通途者，则有息、增、怀、殊</a:t>
            </a:r>
            <a:r>
              <a:rPr lang="en-US" altLang="zh-TW" dirty="0" smtClean="0"/>
              <a:t>(</a:t>
            </a:r>
            <a:r>
              <a:rPr lang="zh-TW" altLang="en-US" dirty="0" smtClean="0"/>
              <a:t>降</a:t>
            </a:r>
            <a:r>
              <a:rPr lang="en-US" altLang="zh-TW" dirty="0" smtClean="0"/>
              <a:t>)</a:t>
            </a:r>
            <a:r>
              <a:rPr lang="zh-TW" altLang="en-US" dirty="0" smtClean="0"/>
              <a:t>等四类方便法门。息者，外息灾障，内息五毒；增者，外增福寿，内增智慧；怀者，外解怨敌，内解习气；降者，外降外魔，内降心魔。</a:t>
            </a:r>
            <a:endParaRPr lang="en-US" altLang="zh-TW" dirty="0" smtClean="0"/>
          </a:p>
          <a:p>
            <a:endParaRPr lang="en-US" altLang="zh-TW" dirty="0" smtClean="0"/>
          </a:p>
          <a:p>
            <a:r>
              <a:rPr lang="zh-TW" altLang="en-US" dirty="0" smtClean="0"/>
              <a:t>若能调伏自身无明，则具息增怀降种种功德；而对不能修心者，则以息增怀降等权法而为欲钩，渐次导引其归向修心正道。</a:t>
            </a:r>
            <a:endParaRPr lang="zh-TW" altLang="en-US" dirty="0"/>
          </a:p>
        </p:txBody>
      </p:sp>
    </p:spTree>
    <p:extLst>
      <p:ext uri="{BB962C8B-B14F-4D97-AF65-F5344CB8AC3E}">
        <p14:creationId xmlns:p14="http://schemas.microsoft.com/office/powerpoint/2010/main" val="41247281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620688"/>
            <a:ext cx="8229600" cy="4525963"/>
          </a:xfrm>
        </p:spPr>
        <p:txBody>
          <a:bodyPr>
            <a:normAutofit fontScale="92500" lnSpcReduction="20000"/>
          </a:bodyPr>
          <a:lstStyle/>
          <a:p>
            <a:r>
              <a:rPr lang="zh-TW" altLang="en-US" dirty="0" smtClean="0"/>
              <a:t>显宗但能度化善根纯熟之众生，对刚强难化众生，则唯有默摈而已。</a:t>
            </a:r>
            <a:endParaRPr lang="en-US" altLang="zh-TW" dirty="0" smtClean="0"/>
          </a:p>
          <a:p>
            <a:endParaRPr lang="en-US" altLang="zh-TW" dirty="0" smtClean="0"/>
          </a:p>
          <a:p>
            <a:r>
              <a:rPr lang="zh-TW" altLang="en-US" dirty="0" smtClean="0"/>
              <a:t>然密法于度化刚强难化者，则有多方便；对消灾免难，亦颇多灵验妙法。当今世界人心变易，感外境灾难频仍，正是密法教化之时机，故密宗之普传于世，乃应机而来之缘起。</a:t>
            </a:r>
            <a:endParaRPr lang="en-US" altLang="zh-TW" dirty="0" smtClean="0"/>
          </a:p>
          <a:p>
            <a:endParaRPr lang="zh-TW" altLang="en-US" dirty="0"/>
          </a:p>
          <a:p>
            <a:r>
              <a:rPr lang="zh-TW" altLang="en-US" dirty="0" smtClean="0"/>
              <a:t>然莲师亦预言，此时密法之兴盛，乃如灯将灭时还复明，兴盛之后，即将灭失，是亦众生因缘使然耳。</a:t>
            </a:r>
            <a:endParaRPr lang="zh-TW" altLang="en-US" dirty="0"/>
          </a:p>
        </p:txBody>
      </p:sp>
    </p:spTree>
    <p:extLst>
      <p:ext uri="{BB962C8B-B14F-4D97-AF65-F5344CB8AC3E}">
        <p14:creationId xmlns:p14="http://schemas.microsoft.com/office/powerpoint/2010/main" val="2796231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836712"/>
            <a:ext cx="8229600" cy="4525963"/>
          </a:xfrm>
        </p:spPr>
        <p:txBody>
          <a:bodyPr/>
          <a:lstStyle/>
          <a:p>
            <a:r>
              <a:rPr lang="zh-TW" altLang="en-US" dirty="0" smtClean="0"/>
              <a:t>藏密之开山祖师莲华生大士曾预言：当铁鸟腾空之时，密宗将兴盛于世。</a:t>
            </a:r>
            <a:endParaRPr lang="en-US" altLang="zh-TW" dirty="0" smtClean="0"/>
          </a:p>
          <a:p>
            <a:endParaRPr lang="en-US" altLang="zh-TW" dirty="0" smtClean="0"/>
          </a:p>
          <a:p>
            <a:r>
              <a:rPr lang="zh-TW" altLang="en-US" dirty="0" smtClean="0"/>
              <a:t>此世纪初，飞机盘空之时，西藏以战乱因缘，诸多上师逐渐流亡于外，藏密乃普传于全世界，此正应验莲师之言，是亦密宗兴盛之因缘時候到了。</a:t>
            </a:r>
          </a:p>
          <a:p>
            <a:r>
              <a:rPr lang="zh-TW" altLang="en-US" dirty="0" smtClean="0"/>
              <a:t> </a:t>
            </a:r>
            <a:endParaRPr lang="zh-TW" altLang="en-US" dirty="0"/>
          </a:p>
        </p:txBody>
      </p:sp>
    </p:spTree>
    <p:extLst>
      <p:ext uri="{BB962C8B-B14F-4D97-AF65-F5344CB8AC3E}">
        <p14:creationId xmlns:p14="http://schemas.microsoft.com/office/powerpoint/2010/main" val="2106421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密宗傳承</a:t>
            </a:r>
          </a:p>
        </p:txBody>
      </p:sp>
      <p:sp>
        <p:nvSpPr>
          <p:cNvPr id="3" name="內容版面配置區 2"/>
          <p:cNvSpPr>
            <a:spLocks noGrp="1"/>
          </p:cNvSpPr>
          <p:nvPr>
            <p:ph idx="1"/>
          </p:nvPr>
        </p:nvSpPr>
        <p:spPr>
          <a:xfrm>
            <a:off x="467544" y="1268760"/>
            <a:ext cx="8229600" cy="4525963"/>
          </a:xfrm>
        </p:spPr>
        <p:txBody>
          <a:bodyPr/>
          <a:lstStyle/>
          <a:p>
            <a:r>
              <a:rPr lang="zh-TW" altLang="en-US" dirty="0" smtClean="0"/>
              <a:t>密宗传承，远传是由</a:t>
            </a:r>
            <a:r>
              <a:rPr lang="zh-TW" altLang="en-US" b="1" dirty="0">
                <a:solidFill>
                  <a:srgbClr val="FF0000"/>
                </a:solidFill>
              </a:rPr>
              <a:t>法身</a:t>
            </a:r>
            <a:r>
              <a:rPr lang="zh-TW" altLang="en-US" b="1" dirty="0" smtClean="0">
                <a:solidFill>
                  <a:srgbClr val="FF0000"/>
                </a:solidFill>
              </a:rPr>
              <a:t>佛</a:t>
            </a:r>
            <a:r>
              <a:rPr lang="zh-TW" altLang="en-US" dirty="0" smtClean="0"/>
              <a:t>普贤王如来及</a:t>
            </a:r>
            <a:r>
              <a:rPr lang="zh-TW" altLang="en-US" b="1" dirty="0" smtClean="0">
                <a:solidFill>
                  <a:srgbClr val="FF0000"/>
                </a:solidFill>
              </a:rPr>
              <a:t>报身佛</a:t>
            </a:r>
            <a:r>
              <a:rPr lang="zh-TW" altLang="en-US" dirty="0" smtClean="0"/>
              <a:t>金刚萨陀</a:t>
            </a:r>
            <a:r>
              <a:rPr lang="en-US" altLang="zh-TW" dirty="0" smtClean="0"/>
              <a:t>(</a:t>
            </a:r>
            <a:r>
              <a:rPr lang="zh-TW" altLang="en-US" dirty="0" smtClean="0"/>
              <a:t>五方佛的集中化现，或称东方不动佛</a:t>
            </a:r>
            <a:r>
              <a:rPr lang="en-US" altLang="zh-TW" dirty="0" smtClean="0"/>
              <a:t>)</a:t>
            </a:r>
            <a:r>
              <a:rPr lang="zh-TW" altLang="en-US" b="1" dirty="0" smtClean="0">
                <a:solidFill>
                  <a:srgbClr val="FF0000"/>
                </a:solidFill>
              </a:rPr>
              <a:t>传入</a:t>
            </a:r>
            <a:r>
              <a:rPr lang="zh-TW" altLang="en-US" dirty="0" smtClean="0"/>
              <a:t>人间及天界。</a:t>
            </a:r>
            <a:endParaRPr lang="en-US" altLang="zh-TW" dirty="0" smtClean="0"/>
          </a:p>
          <a:p>
            <a:endParaRPr lang="en-US" altLang="zh-TW" dirty="0"/>
          </a:p>
          <a:p>
            <a:r>
              <a:rPr lang="zh-TW" altLang="en-US" dirty="0" smtClean="0"/>
              <a:t>例如无上瑜珈部的「大圆满」。 </a:t>
            </a:r>
            <a:endParaRPr lang="zh-TW" altLang="en-US" dirty="0"/>
          </a:p>
        </p:txBody>
      </p:sp>
    </p:spTree>
    <p:extLst>
      <p:ext uri="{BB962C8B-B14F-4D97-AF65-F5344CB8AC3E}">
        <p14:creationId xmlns:p14="http://schemas.microsoft.com/office/powerpoint/2010/main" val="10961990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lstStyle/>
          <a:p>
            <a:r>
              <a:rPr lang="zh-TW" altLang="en-US" dirty="0" smtClean="0"/>
              <a:t>释迦摩尼佛住世时，也传密宗，可见于</a:t>
            </a:r>
            <a:r>
              <a:rPr lang="en-US" altLang="zh-TW" dirty="0" smtClean="0"/>
              <a:t>《</a:t>
            </a:r>
            <a:r>
              <a:rPr lang="zh-TW" altLang="en-US" dirty="0" smtClean="0"/>
              <a:t>大藏经密教部</a:t>
            </a:r>
            <a:r>
              <a:rPr lang="en-US" altLang="zh-TW" dirty="0" smtClean="0"/>
              <a:t>》</a:t>
            </a:r>
            <a:r>
              <a:rPr lang="zh-TW" altLang="en-US" dirty="0"/>
              <a:t>，以及</a:t>
            </a:r>
            <a:r>
              <a:rPr lang="en-US" altLang="zh-TW" dirty="0" smtClean="0"/>
              <a:t>《</a:t>
            </a:r>
            <a:r>
              <a:rPr lang="zh-TW" altLang="en-US" dirty="0" smtClean="0"/>
              <a:t>时轮金刚密续</a:t>
            </a:r>
            <a:r>
              <a:rPr lang="en-US" altLang="zh-TW" dirty="0" smtClean="0"/>
              <a:t>》</a:t>
            </a:r>
            <a:r>
              <a:rPr lang="zh-TW" altLang="en-US" dirty="0" smtClean="0"/>
              <a:t>等。释尊曾应香巴拉国王月贤请法，传「时轮金刚」密续。 </a:t>
            </a:r>
            <a:endParaRPr lang="en-US" altLang="zh-TW" dirty="0" smtClean="0"/>
          </a:p>
          <a:p>
            <a:endParaRPr lang="en-US" altLang="zh-TW" dirty="0"/>
          </a:p>
          <a:p>
            <a:r>
              <a:rPr lang="zh-TW" altLang="en-US" dirty="0" smtClean="0"/>
              <a:t>有些显教行者，认为密宗非释迦摩尼佛所说，是因为不明白也不完全了解佛以「法、报、化」三身传密法。</a:t>
            </a:r>
            <a:endParaRPr lang="zh-TW" altLang="en-US" dirty="0"/>
          </a:p>
        </p:txBody>
      </p:sp>
    </p:spTree>
    <p:extLst>
      <p:ext uri="{BB962C8B-B14F-4D97-AF65-F5344CB8AC3E}">
        <p14:creationId xmlns:p14="http://schemas.microsoft.com/office/powerpoint/2010/main" val="13906906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229600" cy="5904656"/>
          </a:xfrm>
        </p:spPr>
        <p:txBody>
          <a:bodyPr>
            <a:normAutofit fontScale="85000" lnSpcReduction="20000"/>
          </a:bodyPr>
          <a:lstStyle/>
          <a:p>
            <a:r>
              <a:rPr lang="zh-TW" altLang="en-US" dirty="0" smtClean="0"/>
              <a:t>内密由法身普贤王如来传下，外密则由报身金刚萨埵传下，显教则由化身释迦牟尼佛传下。</a:t>
            </a:r>
            <a:endParaRPr lang="en-US" altLang="zh-TW" dirty="0" smtClean="0"/>
          </a:p>
          <a:p>
            <a:endParaRPr lang="en-US" altLang="zh-TW" dirty="0"/>
          </a:p>
          <a:p>
            <a:r>
              <a:rPr lang="zh-TW" altLang="en-US" dirty="0" smtClean="0"/>
              <a:t>娑婆世界之密法，乃释迦牟尼佛初成正觉，于初七日安住正定，独享法乐；次二、三七日对诸内眷属等，宣说密乘；次四七至七七日，向法身大士宣说华严。</a:t>
            </a:r>
            <a:endParaRPr lang="en-US" altLang="zh-TW" dirty="0" smtClean="0"/>
          </a:p>
          <a:p>
            <a:endParaRPr lang="en-US" altLang="zh-TW" dirty="0"/>
          </a:p>
          <a:p>
            <a:r>
              <a:rPr lang="zh-TW" altLang="en-US" dirty="0" smtClean="0"/>
              <a:t>以非具器众生，不见不闻，故小乘说佛成道四十九日内独享法乐，华严宗说佛成道二十一日内独享法乐。</a:t>
            </a:r>
            <a:endParaRPr lang="en-US" altLang="zh-TW" dirty="0" smtClean="0"/>
          </a:p>
          <a:p>
            <a:endParaRPr lang="en-US" altLang="zh-TW" dirty="0"/>
          </a:p>
          <a:p>
            <a:r>
              <a:rPr lang="zh-TW" altLang="en-US" dirty="0" smtClean="0"/>
              <a:t>实则密法乃释迦世尊初成正觉，最初宣说之最胜妙法。但以众生根器未熟，故未得流通。释尊乃将一切密法，咐嘱金刚手菩萨，由其护持流通。至公元八世纪，众生根器渐熟，密法乃日益兴盛。</a:t>
            </a:r>
          </a:p>
          <a:p>
            <a:endParaRPr lang="zh-TW" altLang="en-US" dirty="0"/>
          </a:p>
        </p:txBody>
      </p:sp>
    </p:spTree>
    <p:extLst>
      <p:ext uri="{BB962C8B-B14F-4D97-AF65-F5344CB8AC3E}">
        <p14:creationId xmlns:p14="http://schemas.microsoft.com/office/powerpoint/2010/main" val="2493100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260648"/>
            <a:ext cx="8229600" cy="882352"/>
          </a:xfrm>
        </p:spPr>
        <p:txBody>
          <a:bodyPr/>
          <a:lstStyle/>
          <a:p>
            <a:r>
              <a:rPr lang="zh-TW" altLang="en-US" dirty="0" smtClean="0"/>
              <a:t>世間法</a:t>
            </a:r>
            <a:r>
              <a:rPr lang="en-US" altLang="zh-TW" dirty="0" smtClean="0"/>
              <a:t>~</a:t>
            </a:r>
            <a:r>
              <a:rPr lang="zh-TW" altLang="en-US" dirty="0" smtClean="0"/>
              <a:t>人天乘</a:t>
            </a:r>
            <a:endParaRPr lang="zh-TW" altLang="en-US" dirty="0"/>
          </a:p>
        </p:txBody>
      </p:sp>
      <p:sp>
        <p:nvSpPr>
          <p:cNvPr id="3" name="內容版面配置區 2"/>
          <p:cNvSpPr>
            <a:spLocks noGrp="1"/>
          </p:cNvSpPr>
          <p:nvPr>
            <p:ph sz="half" idx="1"/>
          </p:nvPr>
        </p:nvSpPr>
        <p:spPr>
          <a:xfrm>
            <a:off x="457200" y="1124744"/>
            <a:ext cx="4038600" cy="5472608"/>
          </a:xfrm>
        </p:spPr>
        <p:txBody>
          <a:bodyPr>
            <a:normAutofit fontScale="70000" lnSpcReduction="20000"/>
          </a:bodyPr>
          <a:lstStyle/>
          <a:p>
            <a:endParaRPr lang="en-US" altLang="zh-TW" dirty="0" smtClean="0"/>
          </a:p>
          <a:p>
            <a:r>
              <a:rPr lang="zh-TW" altLang="en-US" dirty="0"/>
              <a:t>三界：欲界（有欲望之苦，有形体拖累）、色界（无欲望之苦，有形体拖累）、无色界（无欲望之苦，无形体拖累）</a:t>
            </a:r>
            <a:r>
              <a:rPr lang="zh-TW" altLang="en-US" dirty="0" smtClean="0"/>
              <a:t>。</a:t>
            </a:r>
            <a:endParaRPr lang="en-US" altLang="zh-TW" dirty="0" smtClean="0"/>
          </a:p>
          <a:p>
            <a:endParaRPr lang="en-US" altLang="zh-TW" dirty="0"/>
          </a:p>
          <a:p>
            <a:r>
              <a:rPr lang="zh-TW" altLang="en-US" dirty="0" smtClean="0"/>
              <a:t>六</a:t>
            </a:r>
            <a:r>
              <a:rPr lang="zh-TW" altLang="en-US" dirty="0"/>
              <a:t>道轮回：一切有情众生都逃不脱生死轮回，会在天、阿修罗、人、畜生、饿鬼、地狱这六道里受轮回之苦，受苦有程度差异，天、阿修罗、人属于三善道，畜生、饿鬼、地狱属于三恶趣</a:t>
            </a:r>
            <a:r>
              <a:rPr lang="zh-TW" altLang="en-US" dirty="0" smtClean="0"/>
              <a:t>；</a:t>
            </a:r>
            <a:endParaRPr lang="en-US" altLang="zh-TW" dirty="0" smtClean="0"/>
          </a:p>
          <a:p>
            <a:endParaRPr lang="en-US" altLang="zh-TW" dirty="0"/>
          </a:p>
          <a:p>
            <a:r>
              <a:rPr lang="zh-TW" altLang="en-US" dirty="0" smtClean="0"/>
              <a:t>除</a:t>
            </a:r>
            <a:r>
              <a:rPr lang="zh-TW" altLang="en-US" dirty="0"/>
              <a:t>天道的其他五道都处在欲界中，而天道众生则根据自身福报和德行分布竖跨三界</a:t>
            </a:r>
            <a:r>
              <a:rPr lang="zh-TW" altLang="en-US" dirty="0" smtClean="0"/>
              <a:t>。</a:t>
            </a:r>
            <a:endParaRPr lang="en-US" altLang="zh-TW" dirty="0" smtClean="0"/>
          </a:p>
          <a:p>
            <a:endParaRPr lang="en-US" altLang="zh-TW" dirty="0" smtClean="0"/>
          </a:p>
          <a:p>
            <a:r>
              <a:rPr lang="zh-TW" altLang="en-US" dirty="0" smtClean="0"/>
              <a:t>佛教又將</a:t>
            </a:r>
            <a:r>
              <a:rPr lang="zh-CN" altLang="en-US" dirty="0" smtClean="0"/>
              <a:t>修行</a:t>
            </a:r>
            <a:r>
              <a:rPr lang="zh-CN" altLang="en-US" dirty="0"/>
              <a:t>入善道的概念，统称为人天乘，又叫世间法。</a:t>
            </a:r>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988840"/>
            <a:ext cx="4244280" cy="4032448"/>
          </a:xfrm>
        </p:spPr>
      </p:pic>
    </p:spTree>
    <p:extLst>
      <p:ext uri="{BB962C8B-B14F-4D97-AF65-F5344CB8AC3E}">
        <p14:creationId xmlns:p14="http://schemas.microsoft.com/office/powerpoint/2010/main" val="2465541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密</a:t>
            </a:r>
            <a:r>
              <a:rPr lang="zh-TW" altLang="en-US" dirty="0" smtClean="0"/>
              <a:t>教的发</a:t>
            </a:r>
            <a:r>
              <a:rPr lang="zh-TW" altLang="en-US" dirty="0"/>
              <a:t>展</a:t>
            </a:r>
          </a:p>
        </p:txBody>
      </p:sp>
      <p:sp>
        <p:nvSpPr>
          <p:cNvPr id="3" name="內容版面配置區 2"/>
          <p:cNvSpPr>
            <a:spLocks noGrp="1"/>
          </p:cNvSpPr>
          <p:nvPr>
            <p:ph idx="1"/>
          </p:nvPr>
        </p:nvSpPr>
        <p:spPr/>
        <p:txBody>
          <a:bodyPr/>
          <a:lstStyle/>
          <a:p>
            <a:r>
              <a:rPr lang="zh-CN" altLang="en-US" dirty="0"/>
              <a:t>早期密</a:t>
            </a:r>
            <a:r>
              <a:rPr lang="zh-CN" altLang="en-US" dirty="0" smtClean="0"/>
              <a:t>教</a:t>
            </a:r>
            <a:r>
              <a:rPr lang="en-US" altLang="zh-TW" dirty="0" smtClean="0"/>
              <a:t>:</a:t>
            </a:r>
            <a:r>
              <a:rPr lang="zh-CN" altLang="en-US" dirty="0" smtClean="0"/>
              <a:t>印度</a:t>
            </a:r>
            <a:r>
              <a:rPr lang="zh-CN" altLang="en-US" dirty="0"/>
              <a:t>的大乘佛教发展到后期出现了神秘主义倾</a:t>
            </a:r>
            <a:r>
              <a:rPr lang="zh-CN" altLang="en-US" dirty="0" smtClean="0"/>
              <a:t>向</a:t>
            </a:r>
            <a:r>
              <a:rPr lang="zh-TW" altLang="en-US" dirty="0" smtClean="0"/>
              <a:t>，</a:t>
            </a:r>
            <a:r>
              <a:rPr lang="zh-CN" altLang="en-US" dirty="0" smtClean="0"/>
              <a:t>出</a:t>
            </a:r>
            <a:r>
              <a:rPr lang="zh-CN" altLang="en-US" dirty="0"/>
              <a:t>现了密教派别，</a:t>
            </a:r>
            <a:r>
              <a:rPr lang="zh-CN" altLang="en-US" b="1" dirty="0">
                <a:solidFill>
                  <a:srgbClr val="FF0000"/>
                </a:solidFill>
              </a:rPr>
              <a:t>早期密教</a:t>
            </a:r>
            <a:r>
              <a:rPr lang="zh-CN" altLang="en-US" dirty="0"/>
              <a:t>后来被称</a:t>
            </a:r>
            <a:r>
              <a:rPr lang="zh-CN" altLang="en-US" dirty="0" smtClean="0"/>
              <a:t>作</a:t>
            </a:r>
            <a:r>
              <a:rPr lang="zh-CN" altLang="en-US" b="1" dirty="0" smtClean="0">
                <a:solidFill>
                  <a:srgbClr val="FF0000"/>
                </a:solidFill>
              </a:rPr>
              <a:t>杂密</a:t>
            </a:r>
            <a:r>
              <a:rPr lang="zh-CN" altLang="en-US" dirty="0" smtClean="0"/>
              <a:t>、</a:t>
            </a:r>
            <a:r>
              <a:rPr lang="zh-CN" altLang="en-US" dirty="0"/>
              <a:t>事续</a:t>
            </a:r>
            <a:r>
              <a:rPr lang="en-US" altLang="zh-CN" dirty="0"/>
              <a:t>(</a:t>
            </a:r>
            <a:r>
              <a:rPr lang="zh-CN" altLang="en-US" dirty="0"/>
              <a:t>西藏名称</a:t>
            </a:r>
            <a:r>
              <a:rPr lang="en-US" altLang="zh-CN" dirty="0"/>
              <a:t>)</a:t>
            </a:r>
            <a:r>
              <a:rPr lang="zh-CN" altLang="en-US" dirty="0"/>
              <a:t>，</a:t>
            </a:r>
            <a:r>
              <a:rPr lang="zh-CN" altLang="en-US" b="1" dirty="0"/>
              <a:t>理论贫乏</a:t>
            </a:r>
            <a:r>
              <a:rPr lang="zh-CN" altLang="en-US" dirty="0"/>
              <a:t>，以咒术仪轨为主</a:t>
            </a:r>
            <a:r>
              <a:rPr lang="zh-CN" altLang="en-US" dirty="0" smtClean="0"/>
              <a:t>，</a:t>
            </a:r>
            <a:r>
              <a:rPr lang="zh-TW" altLang="en-US" dirty="0" smtClean="0"/>
              <a:t>密教教主</a:t>
            </a:r>
            <a:r>
              <a:rPr lang="zh-CN" altLang="en-US" dirty="0" smtClean="0"/>
              <a:t>依然同大乘</a:t>
            </a:r>
            <a:r>
              <a:rPr lang="zh-CN" altLang="en-US" dirty="0"/>
              <a:t>一样奉</a:t>
            </a:r>
            <a:r>
              <a:rPr lang="zh-CN" altLang="en-US" b="1" dirty="0">
                <a:solidFill>
                  <a:srgbClr val="FF0000"/>
                </a:solidFill>
              </a:rPr>
              <a:t>释迦摩尼为教主</a:t>
            </a:r>
            <a:r>
              <a:rPr lang="zh-CN" altLang="en-US" dirty="0"/>
              <a:t>。</a:t>
            </a:r>
            <a:endParaRPr lang="zh-TW" altLang="en-US" dirty="0"/>
          </a:p>
        </p:txBody>
      </p:sp>
    </p:spTree>
    <p:extLst>
      <p:ext uri="{BB962C8B-B14F-4D97-AF65-F5344CB8AC3E}">
        <p14:creationId xmlns:p14="http://schemas.microsoft.com/office/powerpoint/2010/main" val="19251085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764704"/>
            <a:ext cx="8229600" cy="4669979"/>
          </a:xfrm>
        </p:spPr>
        <p:txBody>
          <a:bodyPr>
            <a:normAutofit fontScale="92500"/>
          </a:bodyPr>
          <a:lstStyle/>
          <a:p>
            <a:r>
              <a:rPr lang="zh-TW" altLang="en-US" b="1" dirty="0"/>
              <a:t>密</a:t>
            </a:r>
            <a:r>
              <a:rPr lang="zh-TW" altLang="en-US" b="1" dirty="0" smtClean="0"/>
              <a:t>教中期</a:t>
            </a:r>
            <a:r>
              <a:rPr lang="en-US" altLang="zh-TW" b="1" dirty="0" smtClean="0"/>
              <a:t>:</a:t>
            </a:r>
            <a:r>
              <a:rPr lang="zh-TW" altLang="en-US" dirty="0" smtClean="0"/>
              <a:t>发</a:t>
            </a:r>
            <a:r>
              <a:rPr lang="zh-TW" altLang="en-US" dirty="0"/>
              <a:t>展出了糅合印度教性力派</a:t>
            </a:r>
            <a:r>
              <a:rPr lang="en-US" altLang="zh-TW" dirty="0"/>
              <a:t>(</a:t>
            </a:r>
            <a:r>
              <a:rPr lang="zh-TW" altLang="en-US" dirty="0"/>
              <a:t>婆罗门教的改良宗教之一</a:t>
            </a:r>
            <a:r>
              <a:rPr lang="en-US" altLang="zh-TW" dirty="0"/>
              <a:t>)</a:t>
            </a:r>
            <a:r>
              <a:rPr lang="zh-TW" altLang="en-US" dirty="0"/>
              <a:t>思想的新教义，出现了</a:t>
            </a:r>
            <a:r>
              <a:rPr lang="en-US" altLang="zh-TW" b="1" dirty="0"/>
              <a:t>《</a:t>
            </a:r>
            <a:r>
              <a:rPr lang="zh-TW" altLang="en-US" b="1" dirty="0"/>
              <a:t>大日经</a:t>
            </a:r>
            <a:r>
              <a:rPr lang="en-US" altLang="zh-TW" b="1" dirty="0"/>
              <a:t>》</a:t>
            </a:r>
            <a:r>
              <a:rPr lang="zh-TW" altLang="en-US" dirty="0"/>
              <a:t>和</a:t>
            </a:r>
            <a:r>
              <a:rPr lang="en-US" altLang="zh-TW" b="1" dirty="0"/>
              <a:t>《</a:t>
            </a:r>
            <a:r>
              <a:rPr lang="zh-TW" altLang="en-US" b="1" dirty="0"/>
              <a:t>金刚顶径</a:t>
            </a:r>
            <a:r>
              <a:rPr lang="en-US" altLang="zh-TW" b="1" dirty="0"/>
              <a:t>》</a:t>
            </a:r>
            <a:r>
              <a:rPr lang="zh-TW" altLang="en-US" b="1" dirty="0">
                <a:solidFill>
                  <a:srgbClr val="FF0000"/>
                </a:solidFill>
              </a:rPr>
              <a:t>两部理论标杆</a:t>
            </a:r>
            <a:r>
              <a:rPr lang="zh-TW" altLang="en-US" dirty="0"/>
              <a:t>，修行这两部经书的法门在唐密、东密中称为</a:t>
            </a:r>
            <a:r>
              <a:rPr lang="en-US" altLang="zh-TW" dirty="0"/>
              <a:t>【</a:t>
            </a:r>
            <a:r>
              <a:rPr lang="zh-TW" altLang="en-US" dirty="0"/>
              <a:t>胎藏界</a:t>
            </a:r>
            <a:r>
              <a:rPr lang="en-US" altLang="zh-TW" dirty="0"/>
              <a:t>】</a:t>
            </a:r>
            <a:r>
              <a:rPr lang="zh-TW" altLang="en-US" dirty="0"/>
              <a:t>、</a:t>
            </a:r>
            <a:r>
              <a:rPr lang="en-US" altLang="zh-TW" dirty="0"/>
              <a:t>【</a:t>
            </a:r>
            <a:r>
              <a:rPr lang="zh-TW" altLang="en-US" dirty="0"/>
              <a:t>金刚界</a:t>
            </a:r>
            <a:r>
              <a:rPr lang="en-US" altLang="zh-TW" dirty="0"/>
              <a:t>】</a:t>
            </a:r>
            <a:r>
              <a:rPr lang="zh-TW" altLang="en-US" dirty="0"/>
              <a:t>，二者合称“</a:t>
            </a:r>
            <a:r>
              <a:rPr lang="zh-TW" altLang="en-US" b="1" dirty="0">
                <a:solidFill>
                  <a:srgbClr val="FF0000"/>
                </a:solidFill>
              </a:rPr>
              <a:t>纯密</a:t>
            </a:r>
            <a:r>
              <a:rPr lang="zh-TW" altLang="en-US" dirty="0" smtClean="0"/>
              <a:t>”。</a:t>
            </a:r>
            <a:endParaRPr lang="en-US" altLang="zh-TW" dirty="0" smtClean="0"/>
          </a:p>
          <a:p>
            <a:endParaRPr lang="en-US" altLang="zh-TW" dirty="0" smtClean="0"/>
          </a:p>
          <a:p>
            <a:r>
              <a:rPr lang="zh-TW" altLang="en-US" dirty="0" smtClean="0"/>
              <a:t>与</a:t>
            </a:r>
            <a:r>
              <a:rPr lang="zh-TW" altLang="en-US" dirty="0"/>
              <a:t>之前的杂密相对；纯</a:t>
            </a:r>
            <a:r>
              <a:rPr lang="zh-TW" altLang="en-US" dirty="0" smtClean="0"/>
              <a:t>密教主</a:t>
            </a:r>
            <a:r>
              <a:rPr lang="zh-TW" altLang="en-US" dirty="0"/>
              <a:t>向上</a:t>
            </a:r>
            <a:r>
              <a:rPr lang="zh-TW" altLang="en-US" dirty="0" smtClean="0"/>
              <a:t>追到</a:t>
            </a:r>
            <a:r>
              <a:rPr lang="zh-TW" altLang="en-US" b="1" dirty="0" smtClean="0">
                <a:solidFill>
                  <a:srgbClr val="FF0000"/>
                </a:solidFill>
              </a:rPr>
              <a:t>法身佛</a:t>
            </a:r>
            <a:r>
              <a:rPr lang="zh-TW" altLang="en-US" dirty="0" smtClean="0"/>
              <a:t>，到了</a:t>
            </a:r>
            <a:r>
              <a:rPr lang="zh-TW" altLang="en-US" dirty="0"/>
              <a:t>“大日如来佛”，</a:t>
            </a:r>
            <a:r>
              <a:rPr lang="zh-TW" altLang="en-US" dirty="0" smtClean="0"/>
              <a:t>又稱“</a:t>
            </a:r>
            <a:r>
              <a:rPr lang="zh-TW" altLang="en-US" b="1" dirty="0">
                <a:solidFill>
                  <a:srgbClr val="FF0000"/>
                </a:solidFill>
              </a:rPr>
              <a:t>毗卢遮那佛</a:t>
            </a:r>
            <a:r>
              <a:rPr lang="zh-TW" altLang="en-US" dirty="0"/>
              <a:t>”，认为释迦摩尼只是大日如来</a:t>
            </a:r>
            <a:r>
              <a:rPr lang="zh-TW" altLang="en-US" dirty="0" smtClean="0"/>
              <a:t>的應化身。</a:t>
            </a:r>
            <a:endParaRPr lang="zh-TW" altLang="en-US" dirty="0"/>
          </a:p>
        </p:txBody>
      </p:sp>
    </p:spTree>
    <p:extLst>
      <p:ext uri="{BB962C8B-B14F-4D97-AF65-F5344CB8AC3E}">
        <p14:creationId xmlns:p14="http://schemas.microsoft.com/office/powerpoint/2010/main" val="41572384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normAutofit fontScale="85000" lnSpcReduction="20000"/>
          </a:bodyPr>
          <a:lstStyle/>
          <a:p>
            <a:r>
              <a:rPr lang="zh-TW" altLang="en-US" b="1" dirty="0"/>
              <a:t>后期密</a:t>
            </a:r>
            <a:r>
              <a:rPr lang="zh-TW" altLang="en-US" b="1" dirty="0" smtClean="0"/>
              <a:t>教</a:t>
            </a:r>
            <a:r>
              <a:rPr lang="en-US" altLang="zh-TW" dirty="0" smtClean="0"/>
              <a:t>:</a:t>
            </a:r>
            <a:r>
              <a:rPr lang="zh-TW" altLang="en-US" dirty="0" smtClean="0"/>
              <a:t>印度</a:t>
            </a:r>
            <a:r>
              <a:rPr lang="zh-TW" altLang="en-US" dirty="0"/>
              <a:t>的</a:t>
            </a:r>
            <a:r>
              <a:rPr lang="zh-TW" altLang="en-US" b="1" dirty="0"/>
              <a:t>后期</a:t>
            </a:r>
            <a:r>
              <a:rPr lang="zh-TW" altLang="en-US" dirty="0"/>
              <a:t>密教再度发展出了无上瑜伽乘，传到西藏的就是这一脉，它不仅包含了密教前三密（外密三乘），还增加了大瑜伽乘、无比瑜伽乘、无上瑜伽乘这内密三</a:t>
            </a:r>
            <a:r>
              <a:rPr lang="zh-TW" altLang="en-US" dirty="0" smtClean="0"/>
              <a:t>乘。</a:t>
            </a:r>
            <a:endParaRPr lang="en-US" altLang="zh-TW" dirty="0" smtClean="0"/>
          </a:p>
          <a:p>
            <a:endParaRPr lang="en-US" altLang="zh-TW" dirty="0"/>
          </a:p>
          <a:p>
            <a:r>
              <a:rPr lang="zh-TW" altLang="en-US" dirty="0" smtClean="0"/>
              <a:t>在</a:t>
            </a:r>
            <a:r>
              <a:rPr lang="zh-TW" altLang="en-US" dirty="0"/>
              <a:t>现代的嘎鲁派中这三乘被叫做父续、母续、不二续，合称“内密三乘</a:t>
            </a:r>
            <a:r>
              <a:rPr lang="zh-TW" altLang="en-US" dirty="0" smtClean="0"/>
              <a:t>”。</a:t>
            </a:r>
            <a:endParaRPr lang="en-US" altLang="zh-TW" dirty="0" smtClean="0"/>
          </a:p>
          <a:p>
            <a:endParaRPr lang="en-US" altLang="zh-TW" dirty="0"/>
          </a:p>
          <a:p>
            <a:r>
              <a:rPr lang="zh-TW" altLang="en-US" dirty="0" smtClean="0"/>
              <a:t>外</a:t>
            </a:r>
            <a:r>
              <a:rPr lang="zh-TW" altLang="en-US" dirty="0"/>
              <a:t>密三乘被叫做事续、行续、瑜伽续，这六乘合称</a:t>
            </a:r>
            <a:r>
              <a:rPr lang="en-US" altLang="zh-TW" dirty="0"/>
              <a:t>【</a:t>
            </a:r>
            <a:r>
              <a:rPr lang="zh-TW" altLang="en-US" dirty="0"/>
              <a:t>金刚乘</a:t>
            </a:r>
            <a:r>
              <a:rPr lang="en-US" altLang="zh-TW" dirty="0" smtClean="0"/>
              <a:t>】</a:t>
            </a:r>
            <a:r>
              <a:rPr lang="zh-TW" altLang="en-US" dirty="0" smtClean="0"/>
              <a:t>。</a:t>
            </a:r>
            <a:endParaRPr lang="en-US" altLang="zh-TW" dirty="0" smtClean="0"/>
          </a:p>
          <a:p>
            <a:endParaRPr lang="en-US" altLang="zh-TW" dirty="0"/>
          </a:p>
          <a:p>
            <a:r>
              <a:rPr lang="zh-TW" altLang="en-US" dirty="0" smtClean="0"/>
              <a:t>另外</a:t>
            </a:r>
            <a:r>
              <a:rPr lang="zh-TW" altLang="en-US" dirty="0"/>
              <a:t>藏传佛教会把上座部二乘和菩萨乘的教义作为预科课程，过去的宁玛派把这些所有课程合起来总称“九乘次第</a:t>
            </a:r>
            <a:r>
              <a:rPr lang="zh-TW" altLang="en-US" dirty="0" smtClean="0"/>
              <a:t>”。</a:t>
            </a:r>
            <a:endParaRPr lang="zh-TW" altLang="en-US" dirty="0"/>
          </a:p>
        </p:txBody>
      </p:sp>
    </p:spTree>
    <p:extLst>
      <p:ext uri="{BB962C8B-B14F-4D97-AF65-F5344CB8AC3E}">
        <p14:creationId xmlns:p14="http://schemas.microsoft.com/office/powerpoint/2010/main" val="448902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九乘次第</a:t>
            </a:r>
          </a:p>
        </p:txBody>
      </p:sp>
      <p:sp>
        <p:nvSpPr>
          <p:cNvPr id="3" name="內容版面配置區 2"/>
          <p:cNvSpPr>
            <a:spLocks noGrp="1"/>
          </p:cNvSpPr>
          <p:nvPr>
            <p:ph idx="1"/>
          </p:nvPr>
        </p:nvSpPr>
        <p:spPr/>
        <p:txBody>
          <a:bodyPr>
            <a:normAutofit/>
          </a:bodyPr>
          <a:lstStyle/>
          <a:p>
            <a:r>
              <a:rPr lang="zh-TW" altLang="en-US" dirty="0"/>
              <a:t>聲聞乘、緣覺乘、菩薩乘，此三為顯教三</a:t>
            </a:r>
            <a:r>
              <a:rPr lang="zh-TW" altLang="en-US" dirty="0" smtClean="0"/>
              <a:t>乘。</a:t>
            </a:r>
            <a:endParaRPr lang="en-US" altLang="zh-TW" dirty="0" smtClean="0"/>
          </a:p>
          <a:p>
            <a:endParaRPr lang="en-US" altLang="zh-TW" dirty="0" smtClean="0"/>
          </a:p>
          <a:p>
            <a:r>
              <a:rPr lang="zh-TW" altLang="en-US" dirty="0" smtClean="0"/>
              <a:t>事</a:t>
            </a:r>
            <a:r>
              <a:rPr lang="zh-TW" altLang="en-US" dirty="0"/>
              <a:t>乘、行乘、瑜伽乘，此三為外密三</a:t>
            </a:r>
            <a:r>
              <a:rPr lang="zh-TW" altLang="en-US" dirty="0" smtClean="0"/>
              <a:t>乘。</a:t>
            </a:r>
            <a:endParaRPr lang="en-US" altLang="zh-TW" dirty="0" smtClean="0"/>
          </a:p>
          <a:p>
            <a:endParaRPr lang="en-US" altLang="zh-TW" dirty="0" smtClean="0"/>
          </a:p>
          <a:p>
            <a:r>
              <a:rPr lang="zh-TW" altLang="en-US" dirty="0" smtClean="0"/>
              <a:t>瑪</a:t>
            </a:r>
            <a:r>
              <a:rPr lang="zh-TW" altLang="en-US" dirty="0"/>
              <a:t>哈瑜伽乘、阿努瑜伽乘、阿底瑜伽乘</a:t>
            </a:r>
            <a:r>
              <a:rPr lang="zh-TW" altLang="en-US" dirty="0" smtClean="0"/>
              <a:t>，此三</a:t>
            </a:r>
            <a:r>
              <a:rPr lang="zh-TW" altLang="en-US" dirty="0"/>
              <a:t>為內密三</a:t>
            </a:r>
            <a:r>
              <a:rPr lang="zh-TW" altLang="en-US" dirty="0" smtClean="0"/>
              <a:t>乘。</a:t>
            </a:r>
            <a:endParaRPr lang="en-US" altLang="zh-TW" dirty="0" smtClean="0"/>
          </a:p>
        </p:txBody>
      </p:sp>
    </p:spTree>
    <p:extLst>
      <p:ext uri="{BB962C8B-B14F-4D97-AF65-F5344CB8AC3E}">
        <p14:creationId xmlns:p14="http://schemas.microsoft.com/office/powerpoint/2010/main" val="18005495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0" y="620688"/>
            <a:ext cx="4038600" cy="5760640"/>
          </a:xfrm>
        </p:spPr>
        <p:txBody>
          <a:bodyPr>
            <a:normAutofit fontScale="92500" lnSpcReduction="20000"/>
          </a:bodyPr>
          <a:lstStyle/>
          <a:p>
            <a:r>
              <a:rPr lang="zh-TW" altLang="en-US" dirty="0"/>
              <a:t>密宗发展与于大乘基础之上，所以它的果位系统继承了</a:t>
            </a:r>
            <a:r>
              <a:rPr lang="zh-TW" altLang="en-US" b="1" dirty="0"/>
              <a:t>菩萨乘</a:t>
            </a:r>
            <a:r>
              <a:rPr lang="zh-TW" altLang="en-US" dirty="0"/>
              <a:t>，但又</a:t>
            </a:r>
            <a:r>
              <a:rPr lang="zh-TW" altLang="en-US" dirty="0" smtClean="0"/>
              <a:t>有纯</a:t>
            </a:r>
            <a:r>
              <a:rPr lang="zh-TW" altLang="en-US" dirty="0"/>
              <a:t>密二派将菩萨的十地拔高到十三地</a:t>
            </a:r>
            <a:r>
              <a:rPr lang="en-US" altLang="zh-TW" dirty="0"/>
              <a:t>(</a:t>
            </a:r>
            <a:r>
              <a:rPr lang="zh-TW" altLang="en-US" dirty="0"/>
              <a:t>纯密</a:t>
            </a:r>
            <a:r>
              <a:rPr lang="en-US" altLang="zh-TW" dirty="0"/>
              <a:t>)</a:t>
            </a:r>
            <a:r>
              <a:rPr lang="zh-TW" altLang="en-US" dirty="0"/>
              <a:t>，奉位于第十三地的大日如来为教主，释迦摩尼仍在妙觉位</a:t>
            </a:r>
            <a:r>
              <a:rPr lang="en-US" altLang="zh-TW" dirty="0"/>
              <a:t>(</a:t>
            </a:r>
            <a:r>
              <a:rPr lang="zh-TW" altLang="en-US" dirty="0"/>
              <a:t>第十二地，此地以上为佛果</a:t>
            </a:r>
            <a:r>
              <a:rPr lang="en-US" altLang="zh-TW" dirty="0"/>
              <a:t>)</a:t>
            </a:r>
            <a:r>
              <a:rPr lang="zh-TW" altLang="en-US" dirty="0" smtClean="0"/>
              <a:t>；</a:t>
            </a:r>
            <a:endParaRPr lang="en-US" altLang="zh-TW" dirty="0" smtClean="0"/>
          </a:p>
          <a:p>
            <a:endParaRPr lang="en-US" altLang="zh-TW" dirty="0"/>
          </a:p>
          <a:p>
            <a:r>
              <a:rPr lang="zh-TW" altLang="en-US" dirty="0" smtClean="0"/>
              <a:t>藏</a:t>
            </a:r>
            <a:r>
              <a:rPr lang="zh-TW" altLang="en-US" dirty="0"/>
              <a:t>密</a:t>
            </a:r>
            <a:r>
              <a:rPr lang="zh-TW" altLang="en-US" dirty="0" smtClean="0"/>
              <a:t>更加精进</a:t>
            </a:r>
            <a:r>
              <a:rPr lang="zh-TW" altLang="en-US" dirty="0"/>
              <a:t>，将菩萨续到了十六地（博士不够，博士后</a:t>
            </a:r>
            <a:r>
              <a:rPr lang="zh-TW" altLang="en-US" dirty="0" smtClean="0"/>
              <a:t>来修）</a:t>
            </a:r>
            <a:r>
              <a:rPr lang="zh-TW" altLang="en-US" dirty="0"/>
              <a:t>，奉位于第十六地的普贤王如来为教主，大日如</a:t>
            </a:r>
            <a:r>
              <a:rPr lang="zh-TW" altLang="en-US" dirty="0" smtClean="0"/>
              <a:t>来为</a:t>
            </a:r>
            <a:r>
              <a:rPr lang="zh-TW" altLang="en-US" dirty="0"/>
              <a:t>五方佛之首，仍位于第十三地</a:t>
            </a:r>
            <a:r>
              <a:rPr lang="zh-TW" altLang="en-US" dirty="0" smtClean="0"/>
              <a:t>。</a:t>
            </a:r>
            <a:endParaRPr lang="zh-TW" altLang="en-US"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39952" y="233264"/>
            <a:ext cx="4824536" cy="6624736"/>
          </a:xfrm>
        </p:spPr>
      </p:pic>
    </p:spTree>
    <p:extLst>
      <p:ext uri="{BB962C8B-B14F-4D97-AF65-F5344CB8AC3E}">
        <p14:creationId xmlns:p14="http://schemas.microsoft.com/office/powerpoint/2010/main" val="1490405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4664"/>
            <a:ext cx="7920880" cy="5721499"/>
          </a:xfrm>
        </p:spPr>
      </p:pic>
    </p:spTree>
    <p:extLst>
      <p:ext uri="{BB962C8B-B14F-4D97-AF65-F5344CB8AC3E}">
        <p14:creationId xmlns:p14="http://schemas.microsoft.com/office/powerpoint/2010/main" val="2604818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908720"/>
            <a:ext cx="8229600" cy="4525963"/>
          </a:xfrm>
        </p:spPr>
        <p:txBody>
          <a:bodyPr/>
          <a:lstStyle/>
          <a:p>
            <a:r>
              <a:rPr lang="zh-TW" altLang="en-US" dirty="0" smtClean="0"/>
              <a:t>释迦牟尼佛传下各种法门，无非为应众生根性而设立。</a:t>
            </a:r>
            <a:endParaRPr lang="en-US" altLang="zh-TW" dirty="0" smtClean="0"/>
          </a:p>
          <a:p>
            <a:endParaRPr lang="en-US" altLang="zh-TW" dirty="0"/>
          </a:p>
          <a:p>
            <a:r>
              <a:rPr lang="zh-TW" altLang="en-US" dirty="0" smtClean="0"/>
              <a:t>故佛法但为应机，并无高下。其最终目的，总为令众生开示悟入佛知佛见，证得生佛平等之自性菩提心。</a:t>
            </a:r>
            <a:endParaRPr lang="zh-TW" altLang="en-US" dirty="0"/>
          </a:p>
        </p:txBody>
      </p:sp>
    </p:spTree>
    <p:extLst>
      <p:ext uri="{BB962C8B-B14F-4D97-AF65-F5344CB8AC3E}">
        <p14:creationId xmlns:p14="http://schemas.microsoft.com/office/powerpoint/2010/main" val="19348973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916832"/>
            <a:ext cx="8229600" cy="1143000"/>
          </a:xfrm>
        </p:spPr>
        <p:txBody>
          <a:bodyPr/>
          <a:lstStyle/>
          <a:p>
            <a:r>
              <a:rPr lang="zh-TW" altLang="en-US" b="1" dirty="0" smtClean="0">
                <a:solidFill>
                  <a:srgbClr val="FF0000"/>
                </a:solidFill>
              </a:rPr>
              <a:t>金剛乘</a:t>
            </a:r>
            <a:endParaRPr lang="zh-TW" altLang="en-US" b="1" dirty="0">
              <a:solidFill>
                <a:srgbClr val="FF0000"/>
              </a:solidFill>
            </a:endParaRPr>
          </a:p>
        </p:txBody>
      </p:sp>
    </p:spTree>
    <p:extLst>
      <p:ext uri="{BB962C8B-B14F-4D97-AF65-F5344CB8AC3E}">
        <p14:creationId xmlns:p14="http://schemas.microsoft.com/office/powerpoint/2010/main" val="14958553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124744"/>
            <a:ext cx="4038600" cy="4625113"/>
          </a:xfrm>
        </p:spPr>
      </p:pic>
      <p:pic>
        <p:nvPicPr>
          <p:cNvPr id="5" name="內容版面配置區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2040" y="980728"/>
            <a:ext cx="3312367" cy="4824536"/>
          </a:xfrm>
        </p:spPr>
      </p:pic>
    </p:spTree>
    <p:extLst>
      <p:ext uri="{BB962C8B-B14F-4D97-AF65-F5344CB8AC3E}">
        <p14:creationId xmlns:p14="http://schemas.microsoft.com/office/powerpoint/2010/main" val="1692672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548680"/>
            <a:ext cx="8229600" cy="5904656"/>
          </a:xfrm>
        </p:spPr>
        <p:txBody>
          <a:bodyPr>
            <a:normAutofit fontScale="92500" lnSpcReduction="20000"/>
          </a:bodyPr>
          <a:lstStyle/>
          <a:p>
            <a:r>
              <a:rPr lang="zh-TW" altLang="en-US" dirty="0" smtClean="0"/>
              <a:t>金刚乘是印度后期佛教的主流，其起始时期大约于公元四、五百年之间。与印度教的怛特罗密教同时，在印度笈多王朝时期兴起。</a:t>
            </a:r>
            <a:endParaRPr lang="en-US" altLang="zh-TW" dirty="0" smtClean="0"/>
          </a:p>
          <a:p>
            <a:endParaRPr lang="en-US" altLang="zh-TW" dirty="0"/>
          </a:p>
          <a:p>
            <a:r>
              <a:rPr lang="zh-TW" altLang="en-US" dirty="0" smtClean="0"/>
              <a:t>金刚乘是以大乘佛教和印度密教为基础，在西藏发展出来的修行方法。</a:t>
            </a:r>
            <a:endParaRPr lang="en-US" altLang="zh-TW" dirty="0" smtClean="0"/>
          </a:p>
          <a:p>
            <a:endParaRPr lang="en-US" altLang="zh-TW" b="1" dirty="0"/>
          </a:p>
          <a:p>
            <a:r>
              <a:rPr lang="zh-TW" altLang="en-US" b="1" dirty="0" smtClean="0"/>
              <a:t>所以藏传佛教</a:t>
            </a:r>
            <a:r>
              <a:rPr lang="zh-TW" altLang="en-US" dirty="0" smtClean="0"/>
              <a:t>也称「金刚乘」，是莲华生祖</a:t>
            </a:r>
            <a:r>
              <a:rPr lang="zh-TW" altLang="en-US" dirty="0"/>
              <a:t>师应赤松德真國王迎</a:t>
            </a:r>
            <a:r>
              <a:rPr lang="zh-TW" altLang="en-US" dirty="0" smtClean="0"/>
              <a:t>請，</a:t>
            </a:r>
            <a:r>
              <a:rPr lang="zh-TW" altLang="en-US" dirty="0"/>
              <a:t>在藏地</a:t>
            </a:r>
            <a:r>
              <a:rPr lang="zh-TW" altLang="en-US" dirty="0" smtClean="0"/>
              <a:t>带入印度佛教，传受所有的九乘显密佛法。</a:t>
            </a:r>
          </a:p>
          <a:p>
            <a:endParaRPr lang="zh-TW" altLang="en-US" dirty="0"/>
          </a:p>
          <a:p>
            <a:r>
              <a:rPr lang="zh-TW" altLang="en-US" dirty="0" smtClean="0"/>
              <a:t>其特色视为佛教中的奥秘教法，具有不可抗拒，立即实现的力量，用来</a:t>
            </a:r>
            <a:r>
              <a:rPr lang="zh-TW" altLang="en-US" b="1" dirty="0" smtClean="0">
                <a:solidFill>
                  <a:srgbClr val="FF0000"/>
                </a:solidFill>
              </a:rPr>
              <a:t>比喻佛法中法身</a:t>
            </a:r>
            <a:r>
              <a:rPr lang="zh-TW" altLang="en-US" dirty="0" smtClean="0"/>
              <a:t>兼顾不坏，此教法坚利如金刚钻，所以称金刚乘。</a:t>
            </a:r>
            <a:endParaRPr lang="zh-TW" altLang="en-US" dirty="0"/>
          </a:p>
        </p:txBody>
      </p:sp>
    </p:spTree>
    <p:extLst>
      <p:ext uri="{BB962C8B-B14F-4D97-AF65-F5344CB8AC3E}">
        <p14:creationId xmlns:p14="http://schemas.microsoft.com/office/powerpoint/2010/main" val="1718575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1143000"/>
          </a:xfrm>
        </p:spPr>
        <p:txBody>
          <a:bodyPr>
            <a:normAutofit fontScale="90000"/>
          </a:bodyPr>
          <a:lstStyle/>
          <a:p>
            <a:r>
              <a:rPr lang="zh-TW" altLang="en-US" dirty="0" smtClean="0"/>
              <a:t>出世間</a:t>
            </a:r>
            <a:r>
              <a:rPr lang="zh-TW" altLang="en-US" dirty="0"/>
              <a:t>法從解脫苦難為出發點，有</a:t>
            </a:r>
            <a:r>
              <a:rPr lang="zh-TW" altLang="en-US" dirty="0" smtClean="0"/>
              <a:t>聲聞道、</a:t>
            </a:r>
            <a:r>
              <a:rPr lang="zh-TW" altLang="en-US" dirty="0"/>
              <a:t>獨</a:t>
            </a:r>
            <a:r>
              <a:rPr lang="zh-TW" altLang="en-US" dirty="0" smtClean="0"/>
              <a:t>覺道、</a:t>
            </a:r>
            <a:r>
              <a:rPr lang="zh-TW" altLang="en-US" dirty="0"/>
              <a:t>菩薩道三大教法。</a:t>
            </a:r>
            <a:br>
              <a:rPr lang="zh-TW" altLang="en-US" dirty="0"/>
            </a:b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988840"/>
            <a:ext cx="6057050" cy="4525963"/>
          </a:xfrm>
        </p:spPr>
      </p:pic>
    </p:spTree>
    <p:extLst>
      <p:ext uri="{BB962C8B-B14F-4D97-AF65-F5344CB8AC3E}">
        <p14:creationId xmlns:p14="http://schemas.microsoft.com/office/powerpoint/2010/main" val="38049158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8680"/>
            <a:ext cx="8229600" cy="5577483"/>
          </a:xfrm>
        </p:spPr>
        <p:txBody>
          <a:bodyPr>
            <a:normAutofit fontScale="85000" lnSpcReduction="20000"/>
          </a:bodyPr>
          <a:lstStyle/>
          <a:p>
            <a:r>
              <a:rPr lang="zh-TW" altLang="en-US" dirty="0" smtClean="0"/>
              <a:t>金剛</a:t>
            </a:r>
            <a:r>
              <a:rPr lang="zh-TW" altLang="en-US" dirty="0"/>
              <a:t>乘，乃佛法中，以</a:t>
            </a:r>
            <a:r>
              <a:rPr lang="zh-TW" altLang="en-US" dirty="0" smtClean="0"/>
              <a:t>眾生在因</a:t>
            </a:r>
            <a:r>
              <a:rPr lang="zh-TW" altLang="en-US" dirty="0"/>
              <a:t>位，而由諸佛果</a:t>
            </a:r>
            <a:r>
              <a:rPr lang="zh-TW" altLang="en-US" dirty="0" smtClean="0"/>
              <a:t>地起</a:t>
            </a:r>
            <a:r>
              <a:rPr lang="zh-TW" altLang="en-US" dirty="0"/>
              <a:t>修之特殊法門</a:t>
            </a:r>
            <a:r>
              <a:rPr lang="zh-TW" altLang="en-US" dirty="0" smtClean="0"/>
              <a:t>。</a:t>
            </a:r>
            <a:endParaRPr lang="en-US" altLang="zh-TW" dirty="0" smtClean="0"/>
          </a:p>
          <a:p>
            <a:endParaRPr lang="en-US" altLang="zh-TW" dirty="0"/>
          </a:p>
          <a:p>
            <a:r>
              <a:rPr lang="zh-TW" altLang="en-US" dirty="0" smtClean="0"/>
              <a:t>諸</a:t>
            </a:r>
            <a:r>
              <a:rPr lang="zh-TW" altLang="en-US" dirty="0"/>
              <a:t>佛果地，深密難思，</a:t>
            </a:r>
            <a:r>
              <a:rPr lang="zh-TW" altLang="en-US" b="1" dirty="0"/>
              <a:t>十地菩薩尚難測其境</a:t>
            </a:r>
            <a:r>
              <a:rPr lang="zh-TW" altLang="en-US" dirty="0"/>
              <a:t>，故稱「密宗」；又其修持，以三密相應為本旨，轉眾生之三業成本尊之三密，故稱「密宗」</a:t>
            </a:r>
            <a:r>
              <a:rPr lang="zh-TW" altLang="en-US" dirty="0" smtClean="0"/>
              <a:t>。</a:t>
            </a:r>
            <a:endParaRPr lang="en-US" altLang="zh-TW" dirty="0" smtClean="0"/>
          </a:p>
          <a:p>
            <a:endParaRPr lang="en-US" altLang="zh-TW" dirty="0" smtClean="0"/>
          </a:p>
          <a:p>
            <a:r>
              <a:rPr lang="zh-TW" altLang="en-US" dirty="0" smtClean="0"/>
              <a:t>諸</a:t>
            </a:r>
            <a:r>
              <a:rPr lang="zh-TW" altLang="en-US" dirty="0"/>
              <a:t>佛果地覺</a:t>
            </a:r>
            <a:r>
              <a:rPr lang="zh-TW" altLang="en-US" dirty="0" smtClean="0"/>
              <a:t>，眾生</a:t>
            </a:r>
            <a:r>
              <a:rPr lang="zh-TW" altLang="en-US" dirty="0"/>
              <a:t>因地心</a:t>
            </a:r>
            <a:r>
              <a:rPr lang="zh-TW" altLang="en-US" dirty="0" smtClean="0"/>
              <a:t>，</a:t>
            </a:r>
            <a:r>
              <a:rPr lang="zh-TW" altLang="en-US" b="1" dirty="0" smtClean="0">
                <a:solidFill>
                  <a:srgbClr val="FF0000"/>
                </a:solidFill>
              </a:rPr>
              <a:t>採果為因</a:t>
            </a:r>
            <a:r>
              <a:rPr lang="zh-TW" altLang="en-US" dirty="0" smtClean="0"/>
              <a:t>，因果</a:t>
            </a:r>
            <a:r>
              <a:rPr lang="zh-TW" altLang="en-US" dirty="0"/>
              <a:t>非異，此心清淨、堅固、不動，惑業無明所不能壞，喻為金剛，故稱「金剛乘」；又其教法，能速登</a:t>
            </a:r>
            <a:r>
              <a:rPr lang="zh-TW" altLang="en-US" b="1" dirty="0">
                <a:solidFill>
                  <a:srgbClr val="FF0000"/>
                </a:solidFill>
              </a:rPr>
              <a:t>覺地</a:t>
            </a:r>
            <a:r>
              <a:rPr lang="zh-TW" altLang="en-US" dirty="0"/>
              <a:t>，如金剛之堅利，破無明煩惑，無所不摧，故稱「金剛乘」。</a:t>
            </a:r>
          </a:p>
          <a:p>
            <a:endParaRPr lang="zh-TW" altLang="en-US" dirty="0"/>
          </a:p>
          <a:p>
            <a:r>
              <a:rPr lang="zh-TW" altLang="en-US" dirty="0" smtClean="0"/>
              <a:t>金剛乘法門</a:t>
            </a:r>
            <a:r>
              <a:rPr lang="zh-TW" altLang="en-US" dirty="0"/>
              <a:t>深妙，能令眾生即此凡身，證成佛果，不歷三祇大劫，速超十地階位。</a:t>
            </a:r>
          </a:p>
        </p:txBody>
      </p:sp>
    </p:spTree>
    <p:extLst>
      <p:ext uri="{BB962C8B-B14F-4D97-AF65-F5344CB8AC3E}">
        <p14:creationId xmlns:p14="http://schemas.microsoft.com/office/powerpoint/2010/main" val="1555520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金刚乘的各种称呼</a:t>
            </a:r>
            <a:endParaRPr lang="zh-TW" altLang="en-US" dirty="0"/>
          </a:p>
        </p:txBody>
      </p:sp>
      <p:sp>
        <p:nvSpPr>
          <p:cNvPr id="3" name="內容版面配置區 2"/>
          <p:cNvSpPr>
            <a:spLocks noGrp="1"/>
          </p:cNvSpPr>
          <p:nvPr>
            <p:ph idx="1"/>
          </p:nvPr>
        </p:nvSpPr>
        <p:spPr>
          <a:xfrm>
            <a:off x="457200" y="1268760"/>
            <a:ext cx="8229600" cy="5760640"/>
          </a:xfrm>
        </p:spPr>
        <p:txBody>
          <a:bodyPr>
            <a:normAutofit/>
          </a:bodyPr>
          <a:lstStyle/>
          <a:p>
            <a:r>
              <a:rPr lang="zh-TW" altLang="en-US" dirty="0" smtClean="0"/>
              <a:t>「金刚」意为其性坚硬而不可破。在意义上</a:t>
            </a:r>
            <a:r>
              <a:rPr lang="zh-TW" altLang="en-US" dirty="0"/>
              <a:t>，</a:t>
            </a:r>
            <a:r>
              <a:rPr lang="zh-TW" altLang="en-US" dirty="0" smtClean="0"/>
              <a:t>指能</a:t>
            </a:r>
            <a:r>
              <a:rPr lang="zh-TW" altLang="en-US" dirty="0"/>
              <a:t>刺穿</a:t>
            </a:r>
            <a:r>
              <a:rPr lang="zh-TW" altLang="en-US" dirty="0" smtClean="0"/>
              <a:t>妄想，佛性的智慧如同金刚石那样坚硬和锐利之意。所以金刚乘经常被称为</a:t>
            </a:r>
            <a:r>
              <a:rPr lang="zh-TW" altLang="en-US" b="1" dirty="0" smtClean="0">
                <a:solidFill>
                  <a:srgbClr val="FF0000"/>
                </a:solidFill>
              </a:rPr>
              <a:t>天启乘，</a:t>
            </a:r>
            <a:r>
              <a:rPr lang="zh-TW" altLang="en-US" dirty="0" smtClean="0"/>
              <a:t>天启的意思是指佛法直接得自于</a:t>
            </a:r>
            <a:r>
              <a:rPr lang="zh-TW" altLang="en-US" b="1" dirty="0" smtClean="0">
                <a:solidFill>
                  <a:srgbClr val="FF0000"/>
                </a:solidFill>
              </a:rPr>
              <a:t>天</a:t>
            </a:r>
            <a:r>
              <a:rPr lang="zh-TW" altLang="en-US" dirty="0" smtClean="0"/>
              <a:t>的</a:t>
            </a:r>
            <a:r>
              <a:rPr lang="zh-TW" altLang="en-US" b="1" dirty="0" smtClean="0">
                <a:solidFill>
                  <a:srgbClr val="FF0000"/>
                </a:solidFill>
              </a:rPr>
              <a:t>启示</a:t>
            </a:r>
            <a:r>
              <a:rPr lang="zh-TW" altLang="en-US" dirty="0" smtClean="0"/>
              <a:t>。</a:t>
            </a:r>
            <a:endParaRPr lang="en-US" altLang="zh-TW" dirty="0" smtClean="0"/>
          </a:p>
          <a:p>
            <a:endParaRPr lang="en-US" altLang="zh-TW" dirty="0" smtClean="0"/>
          </a:p>
          <a:p>
            <a:r>
              <a:rPr lang="zh-TW" altLang="en-US" dirty="0" smtClean="0"/>
              <a:t>金刚乘的教法称</a:t>
            </a:r>
            <a:r>
              <a:rPr lang="zh-TW" altLang="en-US" b="1" dirty="0" smtClean="0"/>
              <a:t>密续</a:t>
            </a:r>
            <a:r>
              <a:rPr lang="zh-TW" altLang="en-US" dirty="0" smtClean="0"/>
              <a:t>，或坦特罗</a:t>
            </a:r>
            <a:r>
              <a:rPr lang="en-US" altLang="zh-TW" dirty="0" smtClean="0"/>
              <a:t>(</a:t>
            </a:r>
            <a:r>
              <a:rPr lang="zh-TW" altLang="en-US" dirty="0" smtClean="0"/>
              <a:t>梵语金刚乘的经典</a:t>
            </a:r>
            <a:r>
              <a:rPr lang="en-US" altLang="zh-TW" dirty="0" smtClean="0"/>
              <a:t>)</a:t>
            </a:r>
            <a:r>
              <a:rPr lang="zh-TW" altLang="en-US" dirty="0" smtClean="0"/>
              <a:t>所以又称</a:t>
            </a:r>
            <a:r>
              <a:rPr lang="zh-TW" altLang="en-US" b="1" dirty="0" smtClean="0">
                <a:solidFill>
                  <a:srgbClr val="FF0000"/>
                </a:solidFill>
              </a:rPr>
              <a:t>坦特罗乘</a:t>
            </a:r>
            <a:r>
              <a:rPr lang="zh-TW" altLang="en-US" dirty="0" smtClean="0"/>
              <a:t>。</a:t>
            </a:r>
            <a:endParaRPr lang="en-US" altLang="zh-TW" dirty="0" smtClean="0"/>
          </a:p>
          <a:p>
            <a:endParaRPr lang="en-US" altLang="zh-TW" dirty="0" smtClean="0"/>
          </a:p>
          <a:p>
            <a:endParaRPr lang="en-US" altLang="zh-TW" dirty="0"/>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33398447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24744"/>
            <a:ext cx="8435280" cy="3816424"/>
          </a:xfrm>
        </p:spPr>
        <p:txBody>
          <a:bodyPr/>
          <a:lstStyle/>
          <a:p>
            <a:r>
              <a:rPr lang="zh-CN" altLang="en-US" dirty="0" smtClean="0"/>
              <a:t>密乘修行人亦称持明者，所以又称</a:t>
            </a:r>
            <a:r>
              <a:rPr lang="zh-CN" altLang="en-US" b="1" dirty="0" smtClean="0">
                <a:solidFill>
                  <a:srgbClr val="FF0000"/>
                </a:solidFill>
              </a:rPr>
              <a:t>持</a:t>
            </a:r>
            <a:r>
              <a:rPr lang="zh-CN" altLang="en-US" b="1" dirty="0">
                <a:solidFill>
                  <a:srgbClr val="FF0000"/>
                </a:solidFill>
              </a:rPr>
              <a:t>明乘</a:t>
            </a:r>
            <a:r>
              <a:rPr lang="zh-CN" altLang="en-US" dirty="0" smtClean="0"/>
              <a:t>。</a:t>
            </a:r>
            <a:endParaRPr lang="en-US" altLang="zh-CN" dirty="0" smtClean="0"/>
          </a:p>
          <a:p>
            <a:endParaRPr lang="en-US" altLang="zh-CN" dirty="0"/>
          </a:p>
          <a:p>
            <a:r>
              <a:rPr lang="zh-CN" altLang="en-US" dirty="0" smtClean="0"/>
              <a:t>”</a:t>
            </a:r>
            <a:r>
              <a:rPr lang="zh-CN" altLang="en-US" dirty="0"/>
              <a:t>持明的“明”原为古印度吠陀二字的义译，以后逐渐转为圣典，</a:t>
            </a:r>
            <a:r>
              <a:rPr lang="zh-CN" altLang="en-US" b="1" dirty="0"/>
              <a:t>此处的“明”专指本尊咒语大乐，用极其深奥的方法持慧</a:t>
            </a:r>
            <a:r>
              <a:rPr lang="zh-CN" altLang="en-US" dirty="0"/>
              <a:t>，故名“持明藏”。持明藏，又叫“持明乘”。</a:t>
            </a:r>
            <a:r>
              <a:rPr lang="zh-CN" altLang="en-US" b="1" dirty="0">
                <a:solidFill>
                  <a:srgbClr val="FF0000"/>
                </a:solidFill>
              </a:rPr>
              <a:t>诵行咒语，聚集资粮，获得持明果。</a:t>
            </a:r>
          </a:p>
          <a:p>
            <a:endParaRPr lang="zh-CN" altLang="en-US" b="1" dirty="0">
              <a:solidFill>
                <a:srgbClr val="FF0000"/>
              </a:solidFill>
            </a:endParaRPr>
          </a:p>
          <a:p>
            <a:endParaRPr lang="zh-TW" altLang="en-US" dirty="0"/>
          </a:p>
        </p:txBody>
      </p:sp>
    </p:spTree>
    <p:extLst>
      <p:ext uri="{BB962C8B-B14F-4D97-AF65-F5344CB8AC3E}">
        <p14:creationId xmlns:p14="http://schemas.microsoft.com/office/powerpoint/2010/main" val="334895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556792"/>
            <a:ext cx="8229600" cy="3240360"/>
          </a:xfrm>
        </p:spPr>
        <p:txBody>
          <a:bodyPr>
            <a:normAutofit/>
          </a:bodyPr>
          <a:lstStyle/>
          <a:p>
            <a:r>
              <a:rPr lang="zh-TW" altLang="en-US" dirty="0" smtClean="0"/>
              <a:t>此外金刚乘修行过程强调诵念具有</a:t>
            </a:r>
            <a:r>
              <a:rPr lang="zh-TW" altLang="en-US" b="1" dirty="0" smtClean="0"/>
              <a:t>特殊力量的语词</a:t>
            </a:r>
            <a:r>
              <a:rPr lang="en-US" altLang="zh-TW" dirty="0" smtClean="0"/>
              <a:t>【</a:t>
            </a:r>
            <a:r>
              <a:rPr lang="zh-TW" altLang="en-US" dirty="0"/>
              <a:t>真言</a:t>
            </a:r>
            <a:r>
              <a:rPr lang="en-US" altLang="zh-TW" dirty="0" smtClean="0"/>
              <a:t>】</a:t>
            </a:r>
            <a:r>
              <a:rPr lang="zh-TW" altLang="en-US" dirty="0" smtClean="0"/>
              <a:t>，而又称</a:t>
            </a:r>
            <a:r>
              <a:rPr lang="zh-TW" altLang="en-US" b="1" dirty="0" smtClean="0">
                <a:solidFill>
                  <a:srgbClr val="FF0000"/>
                </a:solidFill>
              </a:rPr>
              <a:t>真</a:t>
            </a:r>
            <a:r>
              <a:rPr lang="zh-TW" altLang="en-US" b="1" dirty="0">
                <a:solidFill>
                  <a:srgbClr val="FF0000"/>
                </a:solidFill>
              </a:rPr>
              <a:t>言乘</a:t>
            </a:r>
            <a:r>
              <a:rPr lang="zh-TW" altLang="en-US" dirty="0" smtClean="0"/>
              <a:t>。</a:t>
            </a:r>
            <a:endParaRPr lang="en-US" altLang="zh-TW" dirty="0" smtClean="0"/>
          </a:p>
          <a:p>
            <a:r>
              <a:rPr lang="zh-CN" altLang="en-US" dirty="0" smtClean="0"/>
              <a:t>又</a:t>
            </a:r>
            <a:r>
              <a:rPr lang="zh-CN" altLang="en-US" dirty="0"/>
              <a:t>曰神通乘。乘真言之教法而到佛地</a:t>
            </a:r>
            <a:r>
              <a:rPr lang="zh-CN" altLang="en-US" dirty="0" smtClean="0"/>
              <a:t>，喻</a:t>
            </a:r>
            <a:r>
              <a:rPr lang="zh-CN" altLang="en-US" dirty="0"/>
              <a:t>其迅速，故云神通乘</a:t>
            </a:r>
            <a:r>
              <a:rPr lang="zh-CN" altLang="en-US" dirty="0" smtClean="0"/>
              <a:t>。</a:t>
            </a:r>
            <a:endParaRPr lang="en-US" altLang="zh-CN" dirty="0" smtClean="0"/>
          </a:p>
          <a:p>
            <a:endParaRPr lang="en-US" altLang="zh-CN" dirty="0"/>
          </a:p>
          <a:p>
            <a:endParaRPr lang="en-US" altLang="zh-TW" dirty="0"/>
          </a:p>
          <a:p>
            <a:endParaRPr lang="en-US" altLang="zh-TW" dirty="0"/>
          </a:p>
          <a:p>
            <a:endParaRPr lang="en-US" altLang="zh-TW" dirty="0"/>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1676067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764704"/>
            <a:ext cx="8229600" cy="4597971"/>
          </a:xfrm>
        </p:spPr>
        <p:txBody>
          <a:bodyPr>
            <a:normAutofit fontScale="92500" lnSpcReduction="20000"/>
          </a:bodyPr>
          <a:lstStyle/>
          <a:p>
            <a:r>
              <a:rPr lang="zh-TW" altLang="en-US" dirty="0" smtClean="0"/>
              <a:t>「秘密」二字，乃极力形容法教的宝贵殊胜，亦可作「甚深难解」。行者须对「金刚乘大道」保密，犹如拥有稀世妙宝，秘密收藏，不可轻易示人；由于金刚乘教法未必相契于所有众生，所以若不能应机而教，非但不能有所启发，恐将贻误众生慧命。</a:t>
            </a:r>
            <a:r>
              <a:rPr lang="zh-CN" altLang="en-US" dirty="0"/>
              <a:t>因为在非公开、秘密场合传授教法，又称秘密乘。</a:t>
            </a:r>
          </a:p>
          <a:p>
            <a:endParaRPr lang="zh-TW" altLang="en-US" dirty="0" smtClean="0"/>
          </a:p>
          <a:p>
            <a:r>
              <a:rPr lang="zh-TW" altLang="en-US" dirty="0" smtClean="0"/>
              <a:t>诚如孔雀吃下毒物，羽毛更耀眼亮丽，其它鸟类服毒则必死无疑，因此为了保护众生，</a:t>
            </a:r>
            <a:r>
              <a:rPr lang="zh-TW" altLang="en-US" b="1" dirty="0" smtClean="0"/>
              <a:t>金刚乘授法十分严谨</a:t>
            </a:r>
            <a:r>
              <a:rPr lang="zh-TW" altLang="en-US" dirty="0" smtClean="0"/>
              <a:t>，</a:t>
            </a:r>
            <a:r>
              <a:rPr lang="zh-TW" altLang="en-US" b="1" dirty="0" smtClean="0">
                <a:solidFill>
                  <a:srgbClr val="FF0000"/>
                </a:solidFill>
              </a:rPr>
              <a:t>非法器弟子不传</a:t>
            </a:r>
            <a:r>
              <a:rPr lang="zh-TW" altLang="en-US" dirty="0" smtClean="0"/>
              <a:t>。</a:t>
            </a:r>
            <a:endParaRPr lang="zh-TW" altLang="en-US" dirty="0"/>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6915694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04664"/>
            <a:ext cx="8229600" cy="6336704"/>
          </a:xfrm>
        </p:spPr>
        <p:txBody>
          <a:bodyPr>
            <a:normAutofit fontScale="77500" lnSpcReduction="20000"/>
          </a:bodyPr>
          <a:lstStyle/>
          <a:p>
            <a:r>
              <a:rPr lang="zh-TW" altLang="en-US" dirty="0" smtClean="0"/>
              <a:t>因此修学金刚乘密法，</a:t>
            </a:r>
            <a:r>
              <a:rPr lang="zh-CN" altLang="en-US" dirty="0"/>
              <a:t>依法修习“三密加持</a:t>
            </a:r>
            <a:r>
              <a:rPr lang="zh-CN" altLang="en-US" dirty="0" smtClean="0"/>
              <a:t>”能</a:t>
            </a:r>
            <a:r>
              <a:rPr lang="zh-CN" altLang="en-US" dirty="0"/>
              <a:t>使身、口、意“三业”清净，与佛的身、口、意三密相应，即身成佛</a:t>
            </a:r>
            <a:r>
              <a:rPr lang="zh-CN" altLang="en-US" dirty="0" smtClean="0"/>
              <a:t>。</a:t>
            </a:r>
            <a:r>
              <a:rPr lang="zh-TW" altLang="en-US" dirty="0" smtClean="0"/>
              <a:t>此</a:t>
            </a:r>
            <a:r>
              <a:rPr lang="zh-CN" altLang="en-US" dirty="0" smtClean="0"/>
              <a:t>密</a:t>
            </a:r>
            <a:r>
              <a:rPr lang="zh-CN" altLang="en-US" dirty="0"/>
              <a:t>法仪轨复杂，所有设坛、供养、诵</a:t>
            </a:r>
            <a:r>
              <a:rPr lang="zh-CN" altLang="en-US" dirty="0" smtClean="0"/>
              <a:t>咒等</a:t>
            </a:r>
            <a:r>
              <a:rPr lang="zh-CN" altLang="en-US" dirty="0"/>
              <a:t>，均有严格规定</a:t>
            </a:r>
            <a:r>
              <a:rPr lang="zh-CN" altLang="en-US" dirty="0" smtClean="0"/>
              <a:t>，</a:t>
            </a:r>
            <a:r>
              <a:rPr lang="zh-TW" altLang="en-US" dirty="0" smtClean="0"/>
              <a:t>必须皈依灌顶，</a:t>
            </a:r>
            <a:r>
              <a:rPr lang="zh-CN" altLang="en-US" dirty="0"/>
              <a:t>经阿阇梨（导师）秘密传</a:t>
            </a:r>
            <a:r>
              <a:rPr lang="zh-CN" altLang="en-US" dirty="0" smtClean="0"/>
              <a:t>授</a:t>
            </a:r>
            <a:r>
              <a:rPr lang="zh-TW" altLang="en-US" dirty="0" smtClean="0"/>
              <a:t>，非经金刚上师指导认可，不得无师自学。没有传承力，照法本自己摸索的修持是很难相应的。</a:t>
            </a:r>
            <a:endParaRPr lang="en-US" altLang="zh-TW" dirty="0" smtClean="0"/>
          </a:p>
          <a:p>
            <a:endParaRPr lang="zh-TW" altLang="en-US" dirty="0"/>
          </a:p>
          <a:p>
            <a:r>
              <a:rPr lang="zh-TW" altLang="en-US" dirty="0" smtClean="0"/>
              <a:t>弘一大师就说过：「未经密宗阿阇黎（上师）传授，不可结手印。擅结者，有大罪。」密宗之法</a:t>
            </a:r>
            <a:r>
              <a:rPr lang="zh-TW" altLang="en-US" b="1" dirty="0" smtClean="0"/>
              <a:t>不得自学</a:t>
            </a:r>
            <a:r>
              <a:rPr lang="zh-TW" altLang="en-US" dirty="0" smtClean="0"/>
              <a:t>，因为会犯了盗法罪。密法不得枉传，所传非人祸害无穷。</a:t>
            </a:r>
            <a:endParaRPr lang="en-US" altLang="zh-TW" dirty="0" smtClean="0"/>
          </a:p>
          <a:p>
            <a:endParaRPr lang="en-US" altLang="zh-TW" dirty="0"/>
          </a:p>
          <a:p>
            <a:r>
              <a:rPr lang="zh-TW" altLang="en-US" dirty="0" smtClean="0"/>
              <a:t>密宗修法很有威力，也具不思议神通，用得好大善，用不好祸害无穷。受灌顶如同受戒一样，往上精进修持，是金刚持果位，但是破了根本堕戒就是下金刚地狱，没有第三条路。</a:t>
            </a:r>
            <a:endParaRPr lang="en-US" altLang="zh-TW" dirty="0" smtClean="0"/>
          </a:p>
          <a:p>
            <a:endParaRPr lang="en-US" altLang="zh-TW" dirty="0"/>
          </a:p>
          <a:p>
            <a:r>
              <a:rPr lang="zh-TW" altLang="en-US" dirty="0" smtClean="0"/>
              <a:t>再则密法殊胜，</a:t>
            </a:r>
            <a:r>
              <a:rPr lang="zh-TW" altLang="en-US" b="1" dirty="0" smtClean="0">
                <a:solidFill>
                  <a:srgbClr val="FF0000"/>
                </a:solidFill>
              </a:rPr>
              <a:t>务求敬师重法</a:t>
            </a:r>
            <a:r>
              <a:rPr lang="zh-TW" altLang="en-US" dirty="0" smtClean="0"/>
              <a:t>。没有上师的传承力，难得空行父空行母的认同，也会触怒密教金刚护法神众。</a:t>
            </a:r>
            <a:endParaRPr lang="en-US" altLang="zh-TW" dirty="0" smtClean="0"/>
          </a:p>
          <a:p>
            <a:endParaRPr lang="en-US" altLang="zh-TW" dirty="0"/>
          </a:p>
        </p:txBody>
      </p:sp>
    </p:spTree>
    <p:extLst>
      <p:ext uri="{BB962C8B-B14F-4D97-AF65-F5344CB8AC3E}">
        <p14:creationId xmlns:p14="http://schemas.microsoft.com/office/powerpoint/2010/main" val="19790215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6525344"/>
          </a:xfrm>
        </p:spPr>
        <p:txBody>
          <a:bodyPr>
            <a:normAutofit fontScale="77500" lnSpcReduction="20000"/>
          </a:bodyPr>
          <a:lstStyle/>
          <a:p>
            <a:r>
              <a:rPr lang="zh-TW" altLang="en-US" dirty="0"/>
              <a:t>在金剛乘中，佛道直接顯現於三根本中。三根本就是</a:t>
            </a:r>
            <a:r>
              <a:rPr lang="zh-TW" altLang="en-US" b="1" dirty="0">
                <a:solidFill>
                  <a:srgbClr val="FF0000"/>
                </a:solidFill>
              </a:rPr>
              <a:t>上</a:t>
            </a:r>
            <a:r>
              <a:rPr lang="zh-TW" altLang="en-US" b="1" dirty="0" smtClean="0">
                <a:solidFill>
                  <a:srgbClr val="FF0000"/>
                </a:solidFill>
              </a:rPr>
              <a:t>師、本尊、和空行護法</a:t>
            </a:r>
            <a:r>
              <a:rPr lang="zh-TW" altLang="en-US" dirty="0" smtClean="0"/>
              <a:t>。他們也</a:t>
            </a:r>
            <a:r>
              <a:rPr lang="zh-TW" altLang="en-US" dirty="0"/>
              <a:t>可以</a:t>
            </a:r>
            <a:r>
              <a:rPr lang="zh-TW" altLang="en-US" dirty="0" smtClean="0"/>
              <a:t>說是</a:t>
            </a:r>
            <a:r>
              <a:rPr lang="zh-TW" altLang="en-US" dirty="0"/>
              <a:t>金剛乘的三寶</a:t>
            </a:r>
            <a:r>
              <a:rPr lang="zh-TW" altLang="en-US" dirty="0" smtClean="0"/>
              <a:t>。</a:t>
            </a:r>
            <a:endParaRPr lang="en-US" altLang="zh-TW" dirty="0" smtClean="0"/>
          </a:p>
          <a:p>
            <a:endParaRPr lang="en-US" altLang="zh-TW" dirty="0"/>
          </a:p>
          <a:p>
            <a:r>
              <a:rPr lang="zh-TW" altLang="en-US" dirty="0"/>
              <a:t>上師是「加持」</a:t>
            </a:r>
            <a:r>
              <a:rPr lang="zh-TW" altLang="en-US" dirty="0" smtClean="0"/>
              <a:t>根本，</a:t>
            </a:r>
            <a:r>
              <a:rPr lang="zh-CN" altLang="en-US" dirty="0"/>
              <a:t>金刚乘首重上师的传</a:t>
            </a:r>
            <a:r>
              <a:rPr lang="zh-CN" altLang="en-US" dirty="0" smtClean="0"/>
              <a:t>承</a:t>
            </a:r>
            <a:r>
              <a:rPr lang="zh-TW" altLang="en-US" dirty="0" smtClean="0"/>
              <a:t>，因為上師是</a:t>
            </a:r>
            <a:r>
              <a:rPr lang="zh-TW" altLang="en-US" dirty="0"/>
              <a:t>他</a:t>
            </a:r>
            <a:r>
              <a:rPr lang="zh-TW" altLang="en-US" dirty="0" smtClean="0"/>
              <a:t>揭示了</a:t>
            </a:r>
            <a:r>
              <a:rPr lang="zh-TW" altLang="en-US" dirty="0"/>
              <a:t>我們自心中的佛性</a:t>
            </a:r>
            <a:r>
              <a:rPr lang="zh-TW" altLang="en-US" dirty="0" smtClean="0"/>
              <a:t>。</a:t>
            </a:r>
            <a:r>
              <a:rPr lang="zh-CN" altLang="en-US" dirty="0" smtClean="0"/>
              <a:t>密</a:t>
            </a:r>
            <a:r>
              <a:rPr lang="zh-CN" altLang="en-US" dirty="0"/>
              <a:t>续云：</a:t>
            </a:r>
            <a:r>
              <a:rPr lang="zh-CN" altLang="en-US" b="1" dirty="0">
                <a:solidFill>
                  <a:srgbClr val="FF0000"/>
                </a:solidFill>
              </a:rPr>
              <a:t>上师即是金刚总持</a:t>
            </a:r>
            <a:r>
              <a:rPr lang="zh-CN" altLang="en-US" dirty="0"/>
              <a:t>。故自上师处获得加持，即是自金刚总持获得加持。</a:t>
            </a:r>
          </a:p>
          <a:p>
            <a:endParaRPr lang="en-US" altLang="zh-TW" dirty="0" smtClean="0"/>
          </a:p>
          <a:p>
            <a:endParaRPr lang="en-US" altLang="zh-TW" dirty="0"/>
          </a:p>
          <a:p>
            <a:r>
              <a:rPr lang="zh-TW" altLang="en-US" dirty="0" smtClean="0"/>
              <a:t>本</a:t>
            </a:r>
            <a:r>
              <a:rPr lang="zh-TW" altLang="en-US" dirty="0"/>
              <a:t>尊是「成就」</a:t>
            </a:r>
            <a:r>
              <a:rPr lang="zh-TW" altLang="en-US" dirty="0" smtClean="0"/>
              <a:t>根本。</a:t>
            </a:r>
            <a:r>
              <a:rPr lang="zh-TW" altLang="en-US" dirty="0"/>
              <a:t>為利益</a:t>
            </a:r>
            <a:r>
              <a:rPr lang="zh-TW" altLang="en-US" dirty="0" smtClean="0"/>
              <a:t>不同資質</a:t>
            </a:r>
            <a:r>
              <a:rPr lang="zh-TW" altLang="en-US" dirty="0"/>
              <a:t>和傾向的眾生，佛道以多種不同外型的本尊示現。因此瑜伽士可</a:t>
            </a:r>
            <a:r>
              <a:rPr lang="zh-TW" altLang="en-US" dirty="0" smtClean="0"/>
              <a:t>做一種</a:t>
            </a:r>
            <a:r>
              <a:rPr lang="zh-TW" altLang="en-US" dirty="0"/>
              <a:t>或多種本尊的心靈修行，本尊是適合自己根性的覺悟轉化者</a:t>
            </a:r>
            <a:r>
              <a:rPr lang="zh-TW" altLang="en-US" dirty="0" smtClean="0"/>
              <a:t>。</a:t>
            </a:r>
            <a:endParaRPr lang="en-US" altLang="zh-TW" dirty="0" smtClean="0"/>
          </a:p>
          <a:p>
            <a:endParaRPr lang="en-US" altLang="zh-TW" dirty="0"/>
          </a:p>
          <a:p>
            <a:r>
              <a:rPr lang="zh-TW" altLang="en-US" dirty="0" smtClean="0"/>
              <a:t>空行和護法</a:t>
            </a:r>
            <a:r>
              <a:rPr lang="zh-TW" altLang="en-US" dirty="0"/>
              <a:t>合而為事業</a:t>
            </a:r>
            <a:r>
              <a:rPr lang="zh-TW" altLang="en-US" dirty="0" smtClean="0"/>
              <a:t>根本，</a:t>
            </a:r>
            <a:r>
              <a:rPr lang="zh-TW" altLang="en-US" dirty="0"/>
              <a:t>空行代表覺悟的女性能量，可以</a:t>
            </a:r>
            <a:r>
              <a:rPr lang="zh-TW" altLang="en-US" dirty="0" smtClean="0"/>
              <a:t>引導瑜伽</a:t>
            </a:r>
            <a:r>
              <a:rPr lang="zh-TW" altLang="en-US" dirty="0"/>
              <a:t>士使他回復於平衡狀態。護法有男女二相，他們的作用相似，都是</a:t>
            </a:r>
            <a:r>
              <a:rPr lang="zh-TW" altLang="en-US" dirty="0" smtClean="0"/>
              <a:t>護衛</a:t>
            </a:r>
            <a:r>
              <a:rPr lang="zh-TW" altLang="en-US" dirty="0"/>
              <a:t>瑜伽土修行，並且守護瑜伽士由佛法各種傳承處</a:t>
            </a:r>
            <a:r>
              <a:rPr lang="zh-TW" altLang="en-US" dirty="0" smtClean="0"/>
              <a:t>聚集，得佛的</a:t>
            </a:r>
            <a:r>
              <a:rPr lang="zh-TW" altLang="en-US" dirty="0"/>
              <a:t>加持力。</a:t>
            </a:r>
          </a:p>
        </p:txBody>
      </p:sp>
    </p:spTree>
    <p:extLst>
      <p:ext uri="{BB962C8B-B14F-4D97-AF65-F5344CB8AC3E}">
        <p14:creationId xmlns:p14="http://schemas.microsoft.com/office/powerpoint/2010/main" val="22129956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696"/>
            <a:ext cx="8229600" cy="5433467"/>
          </a:xfrm>
        </p:spPr>
        <p:txBody>
          <a:bodyPr>
            <a:normAutofit lnSpcReduction="10000"/>
          </a:bodyPr>
          <a:lstStyle/>
          <a:p>
            <a:r>
              <a:rPr lang="zh-TW" altLang="en-US" dirty="0" smtClean="0"/>
              <a:t>金刚乘密法灌顶，是为上等智慧之人而传的，密法灌顶非常殊胜，西藏有句话说</a:t>
            </a:r>
            <a:r>
              <a:rPr lang="en-US" altLang="zh-TW" dirty="0" smtClean="0"/>
              <a:t>:</a:t>
            </a:r>
            <a:r>
              <a:rPr lang="zh-TW" altLang="en-US" dirty="0" smtClean="0"/>
              <a:t>要装雪师的奶，一定要用黄金容器，如果装在砂锅里，砂锅就会烂掉</a:t>
            </a:r>
            <a:r>
              <a:rPr lang="en-US" altLang="zh-TW" dirty="0" smtClean="0"/>
              <a:t>!</a:t>
            </a:r>
          </a:p>
          <a:p>
            <a:endParaRPr lang="en-US" altLang="zh-TW" dirty="0"/>
          </a:p>
          <a:p>
            <a:r>
              <a:rPr lang="zh-TW" altLang="en-US" dirty="0" smtClean="0"/>
              <a:t>这是形容佛法非常珍贵，像雪师奶一样难得，金子做的容器意旨我们先要具备良好基础，初学者不要想下子就想要一步登天，</a:t>
            </a:r>
            <a:r>
              <a:rPr lang="zh-TW" altLang="en-US" dirty="0"/>
              <a:t>一切要敬师重法按照</a:t>
            </a:r>
            <a:r>
              <a:rPr lang="zh-TW" altLang="en-US" dirty="0" smtClean="0"/>
              <a:t>次第来修，到达一定的基础程度后，就要接受密法的灌顶，才有究竟的成就。</a:t>
            </a:r>
            <a:endParaRPr lang="en-US" altLang="zh-TW" dirty="0" smtClean="0"/>
          </a:p>
          <a:p>
            <a:endParaRPr lang="zh-TW" altLang="en-US" dirty="0"/>
          </a:p>
        </p:txBody>
      </p:sp>
    </p:spTree>
    <p:extLst>
      <p:ext uri="{BB962C8B-B14F-4D97-AF65-F5344CB8AC3E}">
        <p14:creationId xmlns:p14="http://schemas.microsoft.com/office/powerpoint/2010/main" val="22014065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显密并重的修学次第</a:t>
            </a:r>
            <a:endParaRPr lang="zh-TW" altLang="en-US" dirty="0"/>
          </a:p>
        </p:txBody>
      </p:sp>
      <p:sp>
        <p:nvSpPr>
          <p:cNvPr id="3" name="內容版面配置區 2"/>
          <p:cNvSpPr>
            <a:spLocks noGrp="1"/>
          </p:cNvSpPr>
          <p:nvPr>
            <p:ph idx="1"/>
          </p:nvPr>
        </p:nvSpPr>
        <p:spPr>
          <a:xfrm>
            <a:off x="467544" y="1412776"/>
            <a:ext cx="8229600" cy="4525963"/>
          </a:xfrm>
        </p:spPr>
        <p:txBody>
          <a:bodyPr/>
          <a:lstStyle/>
          <a:p>
            <a:r>
              <a:rPr lang="zh-TW" altLang="en-US" dirty="0" smtClean="0"/>
              <a:t>金刚乘是完整而圆满的教法，涵盖大乘佛教的一切教法，修习次第则是先学习四圣谛入门，再经由修習三十七道品，长期培养菩提心。</a:t>
            </a:r>
            <a:endParaRPr lang="en-US" altLang="zh-TW" dirty="0" smtClean="0"/>
          </a:p>
          <a:p>
            <a:endParaRPr lang="en-US" altLang="zh-TW" dirty="0"/>
          </a:p>
          <a:p>
            <a:r>
              <a:rPr lang="zh-TW" altLang="en-US" dirty="0" smtClean="0"/>
              <a:t>金刚乘的行者完成这显教的修持之后才能进入密法的修持，修持四部密续。</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31530325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988840"/>
            <a:ext cx="8229600" cy="2079104"/>
          </a:xfrm>
        </p:spPr>
        <p:txBody>
          <a:bodyPr>
            <a:normAutofit fontScale="90000"/>
          </a:bodyPr>
          <a:lstStyle/>
          <a:p>
            <a:pPr algn="l"/>
            <a:r>
              <a:rPr lang="zh-TW" altLang="en-US" dirty="0"/>
              <a:t>金剛</a:t>
            </a:r>
            <a:r>
              <a:rPr lang="zh-TW" altLang="en-US" dirty="0" smtClean="0"/>
              <a:t>乘自身體系貫通了「</a:t>
            </a:r>
            <a:r>
              <a:rPr lang="zh-TW" altLang="en-US" dirty="0"/>
              <a:t>小乘」、「大乘顯教和密宗」，也包含了原始「禪宗」</a:t>
            </a:r>
          </a:p>
        </p:txBody>
      </p:sp>
    </p:spTree>
    <p:extLst>
      <p:ext uri="{BB962C8B-B14F-4D97-AF65-F5344CB8AC3E}">
        <p14:creationId xmlns:p14="http://schemas.microsoft.com/office/powerpoint/2010/main" val="301420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340768"/>
            <a:ext cx="8229600" cy="5217443"/>
          </a:xfrm>
        </p:spPr>
        <p:txBody>
          <a:bodyPr/>
          <a:lstStyle/>
          <a:p>
            <a:r>
              <a:rPr lang="zh-TW" altLang="en-US" dirty="0" smtClean="0"/>
              <a:t>佛教，有三个主要的派别，分别是上座部佛教（又称南传佛教、原始佛教）。</a:t>
            </a:r>
          </a:p>
          <a:p>
            <a:endParaRPr lang="zh-TW" altLang="en-US" dirty="0"/>
          </a:p>
          <a:p>
            <a:r>
              <a:rPr lang="zh-TW" altLang="en-US" dirty="0" smtClean="0"/>
              <a:t>大乘佛教（又称北传佛教、汉传佛教）。</a:t>
            </a:r>
            <a:endParaRPr lang="en-US" altLang="zh-TW" dirty="0" smtClean="0"/>
          </a:p>
          <a:p>
            <a:endParaRPr lang="en-US" altLang="zh-TW" dirty="0" smtClean="0"/>
          </a:p>
          <a:p>
            <a:r>
              <a:rPr lang="zh-TW" altLang="en-US" dirty="0" smtClean="0"/>
              <a:t>以及密乘佛教（又称金刚乘、藏传佛教）。</a:t>
            </a:r>
          </a:p>
          <a:p>
            <a:endParaRPr lang="zh-TW" altLang="en-US" dirty="0"/>
          </a:p>
          <a:p>
            <a:endParaRPr lang="zh-TW" altLang="en-US" dirty="0"/>
          </a:p>
        </p:txBody>
      </p:sp>
    </p:spTree>
    <p:extLst>
      <p:ext uri="{BB962C8B-B14F-4D97-AF65-F5344CB8AC3E}">
        <p14:creationId xmlns:p14="http://schemas.microsoft.com/office/powerpoint/2010/main" val="1662549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476672"/>
            <a:ext cx="8229600" cy="5832648"/>
          </a:xfrm>
        </p:spPr>
        <p:txBody>
          <a:bodyPr>
            <a:normAutofit fontScale="85000" lnSpcReduction="10000"/>
          </a:bodyPr>
          <a:lstStyle/>
          <a:p>
            <a:r>
              <a:rPr lang="zh-TW" altLang="en-US" dirty="0" smtClean="0"/>
              <a:t>「金刚乘」不但是大乘佛教，不只是佛教的一个支派，其自身体系已完整包括贯通了「小乘」、「大乘显教和密宗」，也包含了原始「禅宗」。</a:t>
            </a:r>
            <a:endParaRPr lang="en-US" altLang="zh-TW" dirty="0" smtClean="0"/>
          </a:p>
          <a:p>
            <a:endParaRPr lang="en-US" altLang="zh-TW" dirty="0" smtClean="0"/>
          </a:p>
          <a:p>
            <a:r>
              <a:rPr lang="zh-TW" altLang="en-US" dirty="0" smtClean="0"/>
              <a:t> 达摩祖师是中国禅宗初祖，其实他来中国之前，经过也住过西藏，传过很多法要，为密宗「施身法」男派祖师（这大约是密勒日巴祖师的时代），他所传</a:t>
            </a:r>
            <a:r>
              <a:rPr lang="zh-TW" altLang="en-US" b="1" dirty="0" smtClean="0"/>
              <a:t>大圆满次第部份</a:t>
            </a:r>
            <a:r>
              <a:rPr lang="zh-TW" altLang="en-US" dirty="0" smtClean="0"/>
              <a:t>，等于</a:t>
            </a:r>
            <a:r>
              <a:rPr lang="zh-TW" altLang="en-US" b="1" dirty="0" smtClean="0"/>
              <a:t>西藏禅宗</a:t>
            </a:r>
            <a:r>
              <a:rPr lang="zh-TW" altLang="en-US" dirty="0" smtClean="0"/>
              <a:t>。</a:t>
            </a:r>
            <a:endParaRPr lang="en-US" altLang="zh-TW" dirty="0" smtClean="0"/>
          </a:p>
          <a:p>
            <a:endParaRPr lang="en-US" altLang="zh-CN" dirty="0"/>
          </a:p>
          <a:p>
            <a:r>
              <a:rPr lang="zh-CN" altLang="en-US" dirty="0" smtClean="0"/>
              <a:t>密</a:t>
            </a:r>
            <a:r>
              <a:rPr lang="zh-CN" altLang="en-US" dirty="0"/>
              <a:t>宗圣喜金刚祖师，由佛界带来人间的正宗大圆满次第，除明心见性的「立断、本净（藏音：彻却、卡大－由已悟圣师直指，立断妄念，面见本净本性的顿悟禅法）」，更有化虹身的「顿超（藏音：脱噶，在</a:t>
            </a:r>
            <a:r>
              <a:rPr lang="en-US" altLang="zh-CN" dirty="0"/>
              <a:t>『</a:t>
            </a:r>
            <a:r>
              <a:rPr lang="zh-CN" altLang="en-US" dirty="0"/>
              <a:t>宁玛派与大圆满法门有详细介绍</a:t>
            </a:r>
            <a:r>
              <a:rPr lang="en-US" altLang="zh-CN" dirty="0"/>
              <a:t>』</a:t>
            </a:r>
            <a:r>
              <a:rPr lang="zh-CN" altLang="en-US" dirty="0"/>
              <a:t>）」。</a:t>
            </a:r>
          </a:p>
          <a:p>
            <a:endParaRPr lang="zh-TW" altLang="en-US" dirty="0" smtClean="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8168685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844824"/>
            <a:ext cx="8229600" cy="3960440"/>
          </a:xfrm>
        </p:spPr>
        <p:txBody>
          <a:bodyPr>
            <a:normAutofit/>
          </a:bodyPr>
          <a:lstStyle/>
          <a:p>
            <a:r>
              <a:rPr lang="zh-CN" altLang="en-US" dirty="0"/>
              <a:t>因此禅宗也不专属于中国。中国人由于不知道达摩祖师曾住西藏传法，认为禅宗属中国显教，其实达摩祖师在中国并不如意，遇到梁武帝根器不相应，话不投机，才去面壁，而在西藏却极受欢迎尊重。</a:t>
            </a:r>
          </a:p>
          <a:p>
            <a:endParaRPr lang="zh-TW" altLang="en-US" dirty="0"/>
          </a:p>
        </p:txBody>
      </p:sp>
    </p:spTree>
    <p:extLst>
      <p:ext uri="{BB962C8B-B14F-4D97-AF65-F5344CB8AC3E}">
        <p14:creationId xmlns:p14="http://schemas.microsoft.com/office/powerpoint/2010/main" val="26150676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金剛乘特質</a:t>
            </a:r>
            <a:endParaRPr lang="zh-TW" altLang="en-US" dirty="0"/>
          </a:p>
        </p:txBody>
      </p:sp>
      <p:sp>
        <p:nvSpPr>
          <p:cNvPr id="3" name="內容版面配置區 2"/>
          <p:cNvSpPr>
            <a:spLocks noGrp="1"/>
          </p:cNvSpPr>
          <p:nvPr>
            <p:ph idx="1"/>
          </p:nvPr>
        </p:nvSpPr>
        <p:spPr>
          <a:xfrm>
            <a:off x="457200" y="1340768"/>
            <a:ext cx="8229600" cy="4785395"/>
          </a:xfrm>
        </p:spPr>
        <p:txBody>
          <a:bodyPr>
            <a:normAutofit fontScale="92500" lnSpcReduction="10000"/>
          </a:bodyPr>
          <a:lstStyle/>
          <a:p>
            <a:r>
              <a:rPr lang="zh-TW" altLang="en-US" dirty="0" smtClean="0"/>
              <a:t>强调口诵真言咒语</a:t>
            </a:r>
            <a:r>
              <a:rPr lang="en-US" altLang="zh-TW" dirty="0" smtClean="0"/>
              <a:t>(</a:t>
            </a:r>
            <a:r>
              <a:rPr lang="zh-TW" altLang="en-US" dirty="0" smtClean="0"/>
              <a:t>语密</a:t>
            </a:r>
            <a:r>
              <a:rPr lang="en-US" altLang="zh-TW" dirty="0" smtClean="0"/>
              <a:t>)</a:t>
            </a:r>
            <a:r>
              <a:rPr lang="zh-TW" altLang="en-US" dirty="0" smtClean="0"/>
              <a:t>、手结印契</a:t>
            </a:r>
            <a:r>
              <a:rPr lang="en-US" altLang="zh-TW" dirty="0" smtClean="0"/>
              <a:t>(</a:t>
            </a:r>
            <a:r>
              <a:rPr lang="zh-TW" altLang="en-US" dirty="0"/>
              <a:t>身密</a:t>
            </a:r>
            <a:r>
              <a:rPr lang="en-US" altLang="zh-TW" dirty="0" smtClean="0"/>
              <a:t>)</a:t>
            </a:r>
            <a:r>
              <a:rPr lang="zh-TW" altLang="en-US" dirty="0" smtClean="0"/>
              <a:t>、和心做观想</a:t>
            </a:r>
            <a:r>
              <a:rPr lang="en-US" altLang="zh-TW" dirty="0" smtClean="0"/>
              <a:t>(</a:t>
            </a:r>
            <a:r>
              <a:rPr lang="zh-TW" altLang="en-US" dirty="0"/>
              <a:t>意密</a:t>
            </a:r>
            <a:r>
              <a:rPr lang="en-US" altLang="zh-TW" dirty="0" smtClean="0"/>
              <a:t>)</a:t>
            </a:r>
            <a:r>
              <a:rPr lang="zh-TW" altLang="en-US" dirty="0" smtClean="0"/>
              <a:t>。</a:t>
            </a:r>
            <a:endParaRPr lang="en-US" altLang="zh-TW" dirty="0" smtClean="0"/>
          </a:p>
          <a:p>
            <a:endParaRPr lang="zh-TW" altLang="en-US" dirty="0"/>
          </a:p>
          <a:p>
            <a:r>
              <a:rPr lang="zh-TW" altLang="en-US" dirty="0" smtClean="0"/>
              <a:t>修持金刚乘达到大成就者的境界，获得觉悟的</a:t>
            </a:r>
            <a:r>
              <a:rPr lang="zh-TW" altLang="en-US" dirty="0"/>
              <a:t>男女</a:t>
            </a:r>
            <a:r>
              <a:rPr lang="zh-TW" altLang="en-US" dirty="0" smtClean="0"/>
              <a:t>，</a:t>
            </a:r>
            <a:r>
              <a:rPr lang="en-US" altLang="zh-TW" dirty="0" smtClean="0"/>
              <a:t>(</a:t>
            </a:r>
            <a:r>
              <a:rPr lang="zh-TW" altLang="en-US" dirty="0" smtClean="0"/>
              <a:t>瑜珈士、瑜珈女</a:t>
            </a:r>
            <a:r>
              <a:rPr lang="en-US" altLang="zh-TW" dirty="0" smtClean="0"/>
              <a:t>)</a:t>
            </a:r>
            <a:r>
              <a:rPr lang="zh-TW" altLang="en-US" dirty="0" smtClean="0"/>
              <a:t>统称</a:t>
            </a:r>
            <a:r>
              <a:rPr lang="zh-TW" altLang="en-US" b="1" dirty="0" smtClean="0">
                <a:solidFill>
                  <a:srgbClr val="FF0000"/>
                </a:solidFill>
              </a:rPr>
              <a:t>大成就者</a:t>
            </a:r>
            <a:r>
              <a:rPr lang="zh-TW" altLang="en-US" dirty="0" smtClean="0"/>
              <a:t>。他们是金刚乘最重要的人物。</a:t>
            </a:r>
            <a:endParaRPr lang="zh-TW" altLang="en-US" dirty="0"/>
          </a:p>
          <a:p>
            <a:endParaRPr lang="zh-TW" altLang="en-US" dirty="0"/>
          </a:p>
          <a:p>
            <a:r>
              <a:rPr lang="zh-TW" altLang="en-US" dirty="0" smtClean="0"/>
              <a:t>像莲花生大士，蜜勒日巴尊者就是大成就者。他们是以觉悟且具完美佛身的瑜珈行者，留在人间救渡众生。</a:t>
            </a:r>
          </a:p>
          <a:p>
            <a:endParaRPr lang="zh-TW" altLang="en-US" dirty="0"/>
          </a:p>
          <a:p>
            <a:endParaRPr lang="zh-TW" altLang="en-US" dirty="0"/>
          </a:p>
        </p:txBody>
      </p:sp>
    </p:spTree>
    <p:extLst>
      <p:ext uri="{BB962C8B-B14F-4D97-AF65-F5344CB8AC3E}">
        <p14:creationId xmlns:p14="http://schemas.microsoft.com/office/powerpoint/2010/main" val="23678522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即身成佛</a:t>
            </a:r>
          </a:p>
        </p:txBody>
      </p:sp>
      <p:sp>
        <p:nvSpPr>
          <p:cNvPr id="3" name="內容版面配置區 2"/>
          <p:cNvSpPr>
            <a:spLocks noGrp="1"/>
          </p:cNvSpPr>
          <p:nvPr>
            <p:ph idx="1"/>
          </p:nvPr>
        </p:nvSpPr>
        <p:spPr>
          <a:xfrm>
            <a:off x="467544" y="1268760"/>
            <a:ext cx="8229600" cy="4525963"/>
          </a:xfrm>
        </p:spPr>
        <p:txBody>
          <a:bodyPr>
            <a:normAutofit/>
          </a:bodyPr>
          <a:lstStyle/>
          <a:p>
            <a:r>
              <a:rPr lang="zh-TW" altLang="en-US" dirty="0" smtClean="0"/>
              <a:t>即身成佛是佛教金刚乘的主张。</a:t>
            </a:r>
            <a:endParaRPr lang="en-US" altLang="zh-TW" dirty="0" smtClean="0"/>
          </a:p>
          <a:p>
            <a:endParaRPr lang="en-US" altLang="zh-TW" dirty="0" smtClean="0"/>
          </a:p>
          <a:p>
            <a:r>
              <a:rPr lang="zh-TW" altLang="en-US" dirty="0"/>
              <a:t>加速成佛之</a:t>
            </a:r>
            <a:r>
              <a:rPr lang="zh-TW" altLang="en-US" dirty="0" smtClean="0"/>
              <a:t>道的金刚乘，认为修行上如果在心灵及生理层面达到高层次的行者，便拥有极高的证悟能量，他们在现世的身躯之下获得解脱，这就是即身成佛。</a:t>
            </a:r>
            <a:endParaRPr lang="en-US" altLang="zh-TW" dirty="0" smtClean="0"/>
          </a:p>
          <a:p>
            <a:endParaRPr lang="en-US" altLang="zh-TW" dirty="0" smtClean="0"/>
          </a:p>
        </p:txBody>
      </p:sp>
    </p:spTree>
    <p:extLst>
      <p:ext uri="{BB962C8B-B14F-4D97-AF65-F5344CB8AC3E}">
        <p14:creationId xmlns:p14="http://schemas.microsoft.com/office/powerpoint/2010/main" val="12049492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lstStyle/>
          <a:p>
            <a:r>
              <a:rPr lang="zh-CN" altLang="en-US" dirty="0"/>
              <a:t>金刚</a:t>
            </a:r>
            <a:r>
              <a:rPr lang="zh-CN" altLang="en-US" dirty="0" smtClean="0"/>
              <a:t>乘</a:t>
            </a:r>
            <a:r>
              <a:rPr lang="zh-TW" altLang="en-US" dirty="0" smtClean="0"/>
              <a:t>和大乘</a:t>
            </a:r>
            <a:r>
              <a:rPr lang="zh-CN" altLang="en-US" dirty="0" smtClean="0"/>
              <a:t>有</a:t>
            </a:r>
            <a:r>
              <a:rPr lang="zh-CN" altLang="en-US" dirty="0"/>
              <a:t>相同的目标：引导一切众生成就圆满佛果的心。一般而言，大乘与金刚乘有相同的见解，但是成就果位的方便道或方法不同</a:t>
            </a:r>
            <a:r>
              <a:rPr lang="zh-CN" altLang="en-US" dirty="0" smtClean="0"/>
              <a:t>。</a:t>
            </a:r>
            <a:endParaRPr lang="en-US" altLang="zh-CN" dirty="0" smtClean="0"/>
          </a:p>
          <a:p>
            <a:endParaRPr lang="en-US" altLang="zh-CN" dirty="0"/>
          </a:p>
          <a:p>
            <a:r>
              <a:rPr lang="zh-CN" altLang="en-US" dirty="0" smtClean="0"/>
              <a:t>大乘</a:t>
            </a:r>
            <a:r>
              <a:rPr lang="zh-CN" altLang="en-US" dirty="0"/>
              <a:t>为因乘或体性</a:t>
            </a:r>
            <a:r>
              <a:rPr lang="zh-CN" altLang="en-US" dirty="0" smtClean="0"/>
              <a:t>乘</a:t>
            </a:r>
            <a:r>
              <a:rPr lang="zh-TW" altLang="en-US" dirty="0" smtClean="0"/>
              <a:t>，</a:t>
            </a:r>
            <a:r>
              <a:rPr lang="zh-CN" altLang="en-US" dirty="0" smtClean="0"/>
              <a:t>金</a:t>
            </a:r>
            <a:r>
              <a:rPr lang="zh-CN" altLang="en-US" dirty="0"/>
              <a:t>刚乘就是果乘</a:t>
            </a:r>
            <a:r>
              <a:rPr lang="zh-CN" altLang="en-US" dirty="0" smtClean="0"/>
              <a:t>。</a:t>
            </a:r>
            <a:r>
              <a:rPr lang="zh-TW" altLang="en-US" dirty="0" smtClean="0"/>
              <a:t>修事密、作密、瑜珈密，八十世可获成就；唯有修无上瑜珈密，即身成佛！</a:t>
            </a:r>
          </a:p>
          <a:p>
            <a:endParaRPr lang="zh-TW" altLang="en-US" dirty="0"/>
          </a:p>
        </p:txBody>
      </p:sp>
    </p:spTree>
    <p:extLst>
      <p:ext uri="{BB962C8B-B14F-4D97-AF65-F5344CB8AC3E}">
        <p14:creationId xmlns:p14="http://schemas.microsoft.com/office/powerpoint/2010/main" val="7369126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甚么是密续</a:t>
            </a:r>
            <a:endParaRPr lang="zh-TW" altLang="en-US" dirty="0"/>
          </a:p>
        </p:txBody>
      </p:sp>
      <p:sp>
        <p:nvSpPr>
          <p:cNvPr id="3" name="內容版面配置區 2"/>
          <p:cNvSpPr>
            <a:spLocks noGrp="1"/>
          </p:cNvSpPr>
          <p:nvPr>
            <p:ph idx="1"/>
          </p:nvPr>
        </p:nvSpPr>
        <p:spPr>
          <a:xfrm>
            <a:off x="467544" y="1340768"/>
            <a:ext cx="8229600" cy="4525963"/>
          </a:xfrm>
        </p:spPr>
        <p:txBody>
          <a:bodyPr>
            <a:normAutofit lnSpcReduction="10000"/>
          </a:bodyPr>
          <a:lstStyle/>
          <a:p>
            <a:r>
              <a:rPr lang="zh-CN" altLang="en-US" dirty="0"/>
              <a:t>金刚乘的行者完成这显教的修持之后才能进入密法的修持，修持四部密续。</a:t>
            </a:r>
          </a:p>
          <a:p>
            <a:r>
              <a:rPr lang="zh-TW" altLang="en-US" dirty="0" smtClean="0"/>
              <a:t>所谓的续，指的就是密宗经典，而且只指</a:t>
            </a:r>
            <a:r>
              <a:rPr lang="zh-TW" altLang="en-US" b="1" dirty="0" smtClean="0">
                <a:solidFill>
                  <a:srgbClr val="FF0000"/>
                </a:solidFill>
              </a:rPr>
              <a:t>经</a:t>
            </a:r>
            <a:r>
              <a:rPr lang="zh-TW" altLang="en-US" dirty="0" smtClean="0"/>
              <a:t>典，不包括</a:t>
            </a:r>
            <a:r>
              <a:rPr lang="zh-TW" altLang="en-US" b="1" dirty="0" smtClean="0">
                <a:solidFill>
                  <a:srgbClr val="FF0000"/>
                </a:solidFill>
              </a:rPr>
              <a:t>论</a:t>
            </a:r>
            <a:r>
              <a:rPr lang="zh-TW" altLang="en-US" dirty="0" smtClean="0"/>
              <a:t>典在内。</a:t>
            </a:r>
            <a:endParaRPr lang="en-US" altLang="zh-TW" dirty="0" smtClean="0"/>
          </a:p>
          <a:p>
            <a:endParaRPr lang="en-US" altLang="zh-TW" dirty="0" smtClean="0"/>
          </a:p>
          <a:p>
            <a:r>
              <a:rPr lang="zh-TW" altLang="en-US" dirty="0" smtClean="0"/>
              <a:t>因为其内容讲的是密乘法义，为区别于显宗经典，藏文</a:t>
            </a:r>
            <a:r>
              <a:rPr lang="en-US" altLang="zh-TW" dirty="0" smtClean="0"/>
              <a:t>《</a:t>
            </a:r>
            <a:r>
              <a:rPr lang="zh-TW" altLang="en-US" dirty="0" smtClean="0"/>
              <a:t>大藏经</a:t>
            </a:r>
            <a:r>
              <a:rPr lang="en-US" altLang="zh-TW" dirty="0" smtClean="0"/>
              <a:t>》</a:t>
            </a:r>
            <a:r>
              <a:rPr lang="zh-TW" altLang="en-US" dirty="0" smtClean="0"/>
              <a:t>中就将其列为</a:t>
            </a:r>
            <a:r>
              <a:rPr lang="zh-TW" altLang="en-US" dirty="0" smtClean="0">
                <a:solidFill>
                  <a:srgbClr val="FF0000"/>
                </a:solidFill>
              </a:rPr>
              <a:t>续部</a:t>
            </a:r>
            <a:r>
              <a:rPr lang="zh-TW" altLang="en-US" dirty="0" smtClean="0"/>
              <a:t>，比如释迦牟尼佛亲口宣说的</a:t>
            </a:r>
            <a:r>
              <a:rPr lang="en-US" altLang="zh-TW" dirty="0" smtClean="0"/>
              <a:t>《</a:t>
            </a:r>
            <a:r>
              <a:rPr lang="zh-TW" altLang="en-US" dirty="0" smtClean="0"/>
              <a:t>时轮金刚续</a:t>
            </a:r>
            <a:r>
              <a:rPr lang="en-US" altLang="zh-TW" dirty="0" smtClean="0"/>
              <a:t>》</a:t>
            </a:r>
            <a:r>
              <a:rPr lang="zh-TW" altLang="en-US" dirty="0"/>
              <a:t>、</a:t>
            </a:r>
            <a:r>
              <a:rPr lang="en-US" altLang="zh-TW" dirty="0" smtClean="0"/>
              <a:t>《</a:t>
            </a:r>
            <a:r>
              <a:rPr lang="zh-TW" altLang="en-US" dirty="0" smtClean="0"/>
              <a:t>密集金刚续</a:t>
            </a:r>
            <a:r>
              <a:rPr lang="en-US" altLang="zh-TW" dirty="0" smtClean="0"/>
              <a:t>》</a:t>
            </a:r>
            <a:r>
              <a:rPr lang="zh-TW" altLang="en-US" dirty="0"/>
              <a:t>等。</a:t>
            </a:r>
            <a:endParaRPr lang="en-US" altLang="zh-TW" dirty="0" smtClean="0"/>
          </a:p>
        </p:txBody>
      </p:sp>
    </p:spTree>
    <p:extLst>
      <p:ext uri="{BB962C8B-B14F-4D97-AF65-F5344CB8AC3E}">
        <p14:creationId xmlns:p14="http://schemas.microsoft.com/office/powerpoint/2010/main" val="16869993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4"/>
            <a:ext cx="8229600" cy="3528392"/>
          </a:xfrm>
        </p:spPr>
        <p:txBody>
          <a:bodyPr/>
          <a:lstStyle/>
          <a:p>
            <a:r>
              <a:rPr lang="en-US" altLang="zh-TW" dirty="0" smtClean="0"/>
              <a:t>《</a:t>
            </a:r>
            <a:r>
              <a:rPr lang="zh-TW" altLang="en-US" dirty="0" smtClean="0"/>
              <a:t>大日经</a:t>
            </a:r>
            <a:r>
              <a:rPr lang="en-US" altLang="zh-TW" dirty="0" smtClean="0"/>
              <a:t>》</a:t>
            </a:r>
            <a:r>
              <a:rPr lang="zh-TW" altLang="en-US" dirty="0"/>
              <a:t>、</a:t>
            </a:r>
            <a:r>
              <a:rPr lang="en-US" altLang="zh-TW" dirty="0" smtClean="0"/>
              <a:t>《</a:t>
            </a:r>
            <a:r>
              <a:rPr lang="zh-TW" altLang="en-US" dirty="0" smtClean="0"/>
              <a:t>金刚顶经</a:t>
            </a:r>
            <a:r>
              <a:rPr lang="en-US" altLang="zh-TW" dirty="0" smtClean="0"/>
              <a:t>》</a:t>
            </a:r>
            <a:r>
              <a:rPr lang="zh-TW" altLang="en-US" dirty="0"/>
              <a:t>、</a:t>
            </a:r>
            <a:r>
              <a:rPr lang="en-US" altLang="zh-TW" dirty="0" smtClean="0"/>
              <a:t>《</a:t>
            </a:r>
            <a:r>
              <a:rPr lang="zh-TW" altLang="en-US" dirty="0" smtClean="0"/>
              <a:t>苏悉地经</a:t>
            </a:r>
            <a:r>
              <a:rPr lang="en-US" altLang="zh-TW" dirty="0" smtClean="0"/>
              <a:t>》</a:t>
            </a:r>
            <a:r>
              <a:rPr lang="zh-TW" altLang="en-US" dirty="0"/>
              <a:t>等唐密典籍</a:t>
            </a:r>
            <a:r>
              <a:rPr lang="zh-TW" altLang="en-US" dirty="0" smtClean="0"/>
              <a:t>，是为了随顺当时的翻译惯例，故才被冠以经名；而藏密历来都把经与续分得很清楚，从未将二者混淆起来。</a:t>
            </a:r>
            <a:endParaRPr lang="zh-TW" altLang="en-US" dirty="0"/>
          </a:p>
        </p:txBody>
      </p:sp>
    </p:spTree>
    <p:extLst>
      <p:ext uri="{BB962C8B-B14F-4D97-AF65-F5344CB8AC3E}">
        <p14:creationId xmlns:p14="http://schemas.microsoft.com/office/powerpoint/2010/main" val="8280751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金剛乘的修持法門可分為四個次第，一般稱之為四部瑜珈（或稱四部密續、四續部）：事部、行部、瑜珈部、無上瑜珈部。</a:t>
            </a:r>
          </a:p>
        </p:txBody>
      </p:sp>
    </p:spTree>
    <p:extLst>
      <p:ext uri="{BB962C8B-B14F-4D97-AF65-F5344CB8AC3E}">
        <p14:creationId xmlns:p14="http://schemas.microsoft.com/office/powerpoint/2010/main" val="338523902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在「四部瑜珈」中，行者必須分辨出那些是前行，那些是習定的部分</a:t>
            </a:r>
            <a:r>
              <a:rPr lang="zh-TW" altLang="en-US" dirty="0" smtClean="0"/>
              <a:t>。</a:t>
            </a:r>
            <a:endParaRPr lang="en-US" altLang="zh-TW" dirty="0" smtClean="0"/>
          </a:p>
          <a:p>
            <a:r>
              <a:rPr lang="zh-TW" altLang="en-US" dirty="0" smtClean="0"/>
              <a:t>把</a:t>
            </a:r>
            <a:r>
              <a:rPr lang="zh-TW" altLang="en-US" dirty="0"/>
              <a:t>每部密續分成三等分，各部對「事相」及「三摩地」的偏重皆有分別</a:t>
            </a:r>
            <a:r>
              <a:rPr lang="en-US" altLang="zh-TW" dirty="0"/>
              <a:t>︰</a:t>
            </a:r>
            <a:endParaRPr lang="zh-TW" altLang="en-US" dirty="0"/>
          </a:p>
        </p:txBody>
      </p:sp>
    </p:spTree>
    <p:extLst>
      <p:ext uri="{BB962C8B-B14F-4D97-AF65-F5344CB8AC3E}">
        <p14:creationId xmlns:p14="http://schemas.microsoft.com/office/powerpoint/2010/main" val="36388849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half" idx="1"/>
          </p:nvPr>
        </p:nvSpPr>
        <p:spPr>
          <a:xfrm>
            <a:off x="457200" y="692696"/>
            <a:ext cx="4038600" cy="5433467"/>
          </a:xfrm>
        </p:spPr>
        <p:txBody>
          <a:bodyPr>
            <a:normAutofit fontScale="92500" lnSpcReduction="10000"/>
          </a:bodyPr>
          <a:lstStyle/>
          <a:p>
            <a:r>
              <a:rPr lang="zh-TW" altLang="en-US" dirty="0"/>
              <a:t>在「</a:t>
            </a:r>
            <a:r>
              <a:rPr lang="zh-TW" altLang="en-US" b="1" dirty="0"/>
              <a:t>事部」</a:t>
            </a:r>
            <a:r>
              <a:rPr lang="zh-TW" altLang="en-US" dirty="0"/>
              <a:t>中，三等分全都是和事相修持有關，特別是關於如何</a:t>
            </a:r>
            <a:r>
              <a:rPr lang="zh-TW" altLang="en-US" b="1" dirty="0"/>
              <a:t>承事</a:t>
            </a:r>
            <a:r>
              <a:rPr lang="zh-TW" altLang="en-US" dirty="0"/>
              <a:t>諸佛。</a:t>
            </a:r>
          </a:p>
          <a:p>
            <a:r>
              <a:rPr lang="zh-TW" altLang="en-US" dirty="0"/>
              <a:t>在「</a:t>
            </a:r>
            <a:r>
              <a:rPr lang="zh-TW" altLang="en-US" b="1" dirty="0"/>
              <a:t>行部</a:t>
            </a:r>
            <a:r>
              <a:rPr lang="zh-TW" altLang="en-US" dirty="0"/>
              <a:t>」中，三分之二是身、語諸外事之事相修持，三分之一是內心正定。</a:t>
            </a:r>
          </a:p>
          <a:p>
            <a:r>
              <a:rPr lang="zh-TW" altLang="en-US" dirty="0"/>
              <a:t>在「</a:t>
            </a:r>
            <a:r>
              <a:rPr lang="zh-TW" altLang="en-US" b="1" dirty="0"/>
              <a:t>瑜珈部</a:t>
            </a:r>
            <a:r>
              <a:rPr lang="zh-TW" altLang="en-US" dirty="0"/>
              <a:t>」中，三分之一屬事相修持，三分之二屬於禪修。</a:t>
            </a:r>
          </a:p>
          <a:p>
            <a:r>
              <a:rPr lang="zh-TW" altLang="en-US" dirty="0"/>
              <a:t>在「</a:t>
            </a:r>
            <a:r>
              <a:rPr lang="zh-TW" altLang="en-US" b="1" dirty="0"/>
              <a:t>無上瑜珈部</a:t>
            </a:r>
            <a:r>
              <a:rPr lang="zh-TW" altLang="en-US" dirty="0"/>
              <a:t>」中，所有的三分都和</a:t>
            </a:r>
            <a:r>
              <a:rPr lang="zh-TW" altLang="en-US" b="1" dirty="0"/>
              <a:t>禪定</a:t>
            </a:r>
            <a:r>
              <a:rPr lang="zh-TW" altLang="en-US" dirty="0"/>
              <a:t>有關。</a:t>
            </a:r>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980728"/>
            <a:ext cx="4038600" cy="4464495"/>
          </a:xfrm>
        </p:spPr>
      </p:pic>
    </p:spTree>
    <p:extLst>
      <p:ext uri="{BB962C8B-B14F-4D97-AF65-F5344CB8AC3E}">
        <p14:creationId xmlns:p14="http://schemas.microsoft.com/office/powerpoint/2010/main" val="132940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時間概念上的劃分</a:t>
            </a:r>
          </a:p>
        </p:txBody>
      </p:sp>
      <p:sp>
        <p:nvSpPr>
          <p:cNvPr id="3" name="內容版面配置區 2"/>
          <p:cNvSpPr>
            <a:spLocks noGrp="1"/>
          </p:cNvSpPr>
          <p:nvPr>
            <p:ph idx="1"/>
          </p:nvPr>
        </p:nvSpPr>
        <p:spPr>
          <a:xfrm>
            <a:off x="539552" y="1196752"/>
            <a:ext cx="8229600" cy="4248472"/>
          </a:xfrm>
        </p:spPr>
        <p:txBody>
          <a:bodyPr>
            <a:normAutofit/>
          </a:bodyPr>
          <a:lstStyle/>
          <a:p>
            <a:r>
              <a:rPr lang="zh-TW" altLang="en-US" dirty="0" smtClean="0"/>
              <a:t>初期佛教（英语：</a:t>
            </a:r>
            <a:r>
              <a:rPr lang="en-US" altLang="zh-TW" dirty="0" smtClean="0"/>
              <a:t>Early </a:t>
            </a:r>
            <a:r>
              <a:rPr lang="en-US" altLang="zh-TW" dirty="0" err="1" smtClean="0"/>
              <a:t>buddhism</a:t>
            </a:r>
            <a:r>
              <a:rPr lang="zh-TW" altLang="en-US" dirty="0" smtClean="0"/>
              <a:t>），从佛陀创立佛教开始，到佛灭度后一百年这段时间，佛教思想和组织基本保持佛陀在世时的原始面貌，故也称</a:t>
            </a:r>
            <a:r>
              <a:rPr lang="zh-TW" altLang="en-US" b="1" dirty="0" smtClean="0">
                <a:solidFill>
                  <a:srgbClr val="FF0000"/>
                </a:solidFill>
              </a:rPr>
              <a:t>原始</a:t>
            </a:r>
            <a:r>
              <a:rPr lang="zh-TW" altLang="en-US" b="1" dirty="0">
                <a:solidFill>
                  <a:srgbClr val="FF0000"/>
                </a:solidFill>
              </a:rPr>
              <a:t>佛教</a:t>
            </a:r>
            <a:r>
              <a:rPr lang="zh-TW" altLang="en-US" dirty="0" smtClean="0"/>
              <a:t>。</a:t>
            </a:r>
            <a:endParaRPr lang="en-US" altLang="zh-TW" dirty="0" smtClean="0"/>
          </a:p>
          <a:p>
            <a:endParaRPr lang="en-US" altLang="zh-TW" dirty="0" smtClean="0"/>
          </a:p>
          <a:p>
            <a:r>
              <a:rPr lang="zh-CN" altLang="en-US" dirty="0"/>
              <a:t>佛陀创教及其弟子相继传承时期的印度佛教，约为</a:t>
            </a:r>
            <a:r>
              <a:rPr lang="zh-CN" altLang="en-US" dirty="0" smtClean="0"/>
              <a:t>公元前</a:t>
            </a:r>
            <a:r>
              <a:rPr lang="en-US" altLang="zh-CN" dirty="0" smtClean="0"/>
              <a:t>5~</a:t>
            </a:r>
            <a:r>
              <a:rPr lang="zh-CN" altLang="en-US" dirty="0" smtClean="0"/>
              <a:t>前</a:t>
            </a:r>
            <a:r>
              <a:rPr lang="en-US" altLang="zh-CN" dirty="0" smtClean="0"/>
              <a:t>6</a:t>
            </a:r>
            <a:r>
              <a:rPr lang="zh-CN" altLang="en-US" dirty="0" smtClean="0"/>
              <a:t>世</a:t>
            </a:r>
            <a:r>
              <a:rPr lang="zh-CN" altLang="en-US" dirty="0"/>
              <a:t>纪</a:t>
            </a:r>
            <a:endParaRPr lang="zh-TW" altLang="en-US" dirty="0"/>
          </a:p>
        </p:txBody>
      </p:sp>
    </p:spTree>
    <p:extLst>
      <p:ext uri="{BB962C8B-B14F-4D97-AF65-F5344CB8AC3E}">
        <p14:creationId xmlns:p14="http://schemas.microsoft.com/office/powerpoint/2010/main" val="24231376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事部密</a:t>
            </a:r>
            <a:r>
              <a:rPr lang="zh-TW" altLang="en-US" dirty="0" smtClean="0"/>
              <a:t>續</a:t>
            </a:r>
            <a:r>
              <a:rPr lang="en-US" altLang="zh-TW" dirty="0" smtClean="0"/>
              <a:t>(</a:t>
            </a:r>
            <a:r>
              <a:rPr lang="zh-TW" altLang="en-US" dirty="0" smtClean="0"/>
              <a:t>初期密教</a:t>
            </a:r>
            <a:r>
              <a:rPr lang="en-US" altLang="zh-TW" dirty="0" smtClean="0"/>
              <a:t>)</a:t>
            </a:r>
            <a:endParaRPr lang="zh-TW" altLang="en-US" dirty="0"/>
          </a:p>
        </p:txBody>
      </p:sp>
      <p:sp>
        <p:nvSpPr>
          <p:cNvPr id="3" name="內容版面配置區 2"/>
          <p:cNvSpPr>
            <a:spLocks noGrp="1"/>
          </p:cNvSpPr>
          <p:nvPr>
            <p:ph idx="1"/>
          </p:nvPr>
        </p:nvSpPr>
        <p:spPr>
          <a:xfrm>
            <a:off x="457200" y="1340768"/>
            <a:ext cx="8229600" cy="5256584"/>
          </a:xfrm>
        </p:spPr>
        <p:txBody>
          <a:bodyPr>
            <a:normAutofit lnSpcReduction="10000"/>
          </a:bodyPr>
          <a:lstStyle/>
          <a:p>
            <a:r>
              <a:rPr lang="zh-TW" altLang="en-US" dirty="0" smtClean="0"/>
              <a:t>事部是承事、侍奉诸佛的意思。</a:t>
            </a:r>
          </a:p>
          <a:p>
            <a:r>
              <a:rPr lang="zh-TW" altLang="en-US" dirty="0" smtClean="0"/>
              <a:t>着重事</a:t>
            </a:r>
            <a:r>
              <a:rPr lang="zh-TW" altLang="en-US" dirty="0"/>
              <a:t>相的修行，</a:t>
            </a:r>
            <a:r>
              <a:rPr lang="zh-TW" altLang="en-US" dirty="0" smtClean="0"/>
              <a:t>如</a:t>
            </a:r>
            <a:r>
              <a:rPr lang="zh-TW" altLang="en-US" b="1" dirty="0" smtClean="0"/>
              <a:t>换供</a:t>
            </a:r>
            <a:r>
              <a:rPr lang="zh-TW" altLang="en-US" dirty="0" smtClean="0"/>
              <a:t>、</a:t>
            </a:r>
            <a:r>
              <a:rPr lang="zh-TW" altLang="en-US" b="1" dirty="0" smtClean="0"/>
              <a:t>净坛</a:t>
            </a:r>
            <a:r>
              <a:rPr lang="zh-TW" altLang="en-US" dirty="0" smtClean="0"/>
              <a:t>、</a:t>
            </a:r>
            <a:r>
              <a:rPr lang="zh-TW" altLang="en-US" b="1" dirty="0" smtClean="0"/>
              <a:t>礼拜</a:t>
            </a:r>
            <a:r>
              <a:rPr lang="zh-TW" altLang="en-US" dirty="0" smtClean="0"/>
              <a:t>、</a:t>
            </a:r>
            <a:r>
              <a:rPr lang="zh-TW" altLang="en-US" b="1" dirty="0" smtClean="0"/>
              <a:t>诵咒</a:t>
            </a:r>
            <a:r>
              <a:rPr lang="zh-TW" altLang="en-US" dirty="0" smtClean="0"/>
              <a:t>、</a:t>
            </a:r>
            <a:r>
              <a:rPr lang="zh-TW" altLang="en-US" b="1" dirty="0" smtClean="0"/>
              <a:t>结契印</a:t>
            </a:r>
            <a:r>
              <a:rPr lang="zh-TW" altLang="en-US" dirty="0" smtClean="0"/>
              <a:t>、</a:t>
            </a:r>
            <a:r>
              <a:rPr lang="zh-TW" altLang="en-US" b="1" dirty="0" smtClean="0"/>
              <a:t>供养</a:t>
            </a:r>
            <a:r>
              <a:rPr lang="zh-TW" altLang="en-US" dirty="0" smtClean="0"/>
              <a:t>、</a:t>
            </a:r>
            <a:r>
              <a:rPr lang="zh-TW" altLang="en-US" b="1" dirty="0" smtClean="0"/>
              <a:t>仪式</a:t>
            </a:r>
            <a:r>
              <a:rPr lang="zh-TW" altLang="en-US" dirty="0" smtClean="0"/>
              <a:t>等。</a:t>
            </a:r>
            <a:endParaRPr lang="en-US" altLang="zh-TW" dirty="0" smtClean="0"/>
          </a:p>
          <a:p>
            <a:endParaRPr lang="zh-TW" altLang="en-US" dirty="0"/>
          </a:p>
          <a:p>
            <a:r>
              <a:rPr lang="zh-TW" altLang="en-US" dirty="0" smtClean="0"/>
              <a:t>修行以身、语的行为主。其目的是消除修行者的种种障碍。行者不自观本尊。</a:t>
            </a:r>
            <a:endParaRPr lang="en-US" altLang="zh-TW" dirty="0" smtClean="0"/>
          </a:p>
          <a:p>
            <a:endParaRPr lang="zh-TW" altLang="en-US" dirty="0"/>
          </a:p>
          <a:p>
            <a:r>
              <a:rPr lang="zh-TW" altLang="en-US" dirty="0" smtClean="0"/>
              <a:t>事部重在外层，其仪式较复杂，特别注重行为与仪式。</a:t>
            </a:r>
            <a:r>
              <a:rPr lang="zh-CN" altLang="en-US" dirty="0"/>
              <a:t>事业密，就是烧护母、修息法、增法、怀法、诛法等等，修这些事</a:t>
            </a:r>
            <a:r>
              <a:rPr lang="zh-CN" altLang="en-US" dirty="0" smtClean="0"/>
              <a:t>业</a:t>
            </a:r>
            <a:r>
              <a:rPr lang="zh-TW" altLang="en-US" dirty="0" smtClean="0"/>
              <a:t>。</a:t>
            </a:r>
            <a:endParaRPr lang="zh-TW" altLang="en-US" dirty="0"/>
          </a:p>
        </p:txBody>
      </p:sp>
    </p:spTree>
    <p:extLst>
      <p:ext uri="{BB962C8B-B14F-4D97-AF65-F5344CB8AC3E}">
        <p14:creationId xmlns:p14="http://schemas.microsoft.com/office/powerpoint/2010/main" val="10909559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404664"/>
            <a:ext cx="7474024" cy="1143000"/>
          </a:xfrm>
        </p:spPr>
        <p:txBody>
          <a:bodyPr>
            <a:normAutofit fontScale="90000"/>
          </a:bodyPr>
          <a:lstStyle/>
          <a:p>
            <a:r>
              <a:rPr lang="zh-TW" altLang="en-US" dirty="0" smtClean="0"/>
              <a:t>行部密续</a:t>
            </a:r>
            <a:r>
              <a:rPr lang="en-US" altLang="zh-TW" dirty="0" smtClean="0"/>
              <a:t>(</a:t>
            </a:r>
            <a:r>
              <a:rPr lang="zh-TW" altLang="en-US" dirty="0" smtClean="0"/>
              <a:t>中期密教</a:t>
            </a:r>
            <a:r>
              <a:rPr lang="en-US" altLang="zh-TW" dirty="0" smtClean="0"/>
              <a:t>)</a:t>
            </a:r>
            <a:r>
              <a:rPr lang="zh-TW" altLang="en-US" dirty="0"/>
              <a:t/>
            </a:r>
            <a:br>
              <a:rPr lang="zh-TW" altLang="en-US" dirty="0"/>
            </a:br>
            <a:endParaRPr lang="zh-TW" altLang="en-US" dirty="0"/>
          </a:p>
        </p:txBody>
      </p:sp>
      <p:sp>
        <p:nvSpPr>
          <p:cNvPr id="3" name="內容版面配置區 2"/>
          <p:cNvSpPr>
            <a:spLocks noGrp="1"/>
          </p:cNvSpPr>
          <p:nvPr>
            <p:ph idx="1"/>
          </p:nvPr>
        </p:nvSpPr>
        <p:spPr>
          <a:xfrm>
            <a:off x="467544" y="1457400"/>
            <a:ext cx="8229600" cy="5400600"/>
          </a:xfrm>
        </p:spPr>
        <p:txBody>
          <a:bodyPr>
            <a:normAutofit/>
          </a:bodyPr>
          <a:lstStyle/>
          <a:p>
            <a:r>
              <a:rPr lang="zh-TW" altLang="en-US" dirty="0" smtClean="0"/>
              <a:t>行部是实行、实践、执行的意思。</a:t>
            </a:r>
          </a:p>
          <a:p>
            <a:r>
              <a:rPr lang="zh-TW" altLang="en-US" dirty="0" smtClean="0"/>
              <a:t>着重念诵咒语，观想，以及上供下施的行为。行部除外部事相的修行之外，同时亦进行内修禅定，也就是说外事与内定思维并行。</a:t>
            </a:r>
          </a:p>
          <a:p>
            <a:r>
              <a:rPr lang="zh-TW" altLang="en-US" dirty="0" smtClean="0"/>
              <a:t>行者可自观本尊。行部重在内层，已开始修命气及于观想的本尊坛城中修习空性。</a:t>
            </a:r>
            <a:endParaRPr lang="en-US" altLang="zh-TW" dirty="0" smtClean="0"/>
          </a:p>
          <a:p>
            <a:r>
              <a:rPr lang="zh-TW" altLang="en-US" dirty="0" smtClean="0"/>
              <a:t>以大日经与金刚顶经为主，依据法生佛，大日如来说教为主。</a:t>
            </a:r>
            <a:endParaRPr lang="zh-TW" altLang="en-US" dirty="0"/>
          </a:p>
        </p:txBody>
      </p:sp>
    </p:spTree>
    <p:extLst>
      <p:ext uri="{BB962C8B-B14F-4D97-AF65-F5344CB8AC3E}">
        <p14:creationId xmlns:p14="http://schemas.microsoft.com/office/powerpoint/2010/main" val="715722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lnSpcReduction="10000"/>
          </a:bodyPr>
          <a:lstStyle/>
          <a:p>
            <a:r>
              <a:rPr lang="zh-TW" altLang="en-US" b="1" dirty="0" smtClean="0"/>
              <a:t>大日经</a:t>
            </a:r>
            <a:r>
              <a:rPr lang="zh-TW" altLang="en-US" dirty="0" smtClean="0"/>
              <a:t>，此经以</a:t>
            </a:r>
            <a:r>
              <a:rPr lang="zh-TW" altLang="en-US" b="1" dirty="0" smtClean="0">
                <a:solidFill>
                  <a:srgbClr val="FF0000"/>
                </a:solidFill>
              </a:rPr>
              <a:t>大日如来教法</a:t>
            </a:r>
            <a:r>
              <a:rPr lang="zh-TW" altLang="en-US" dirty="0" smtClean="0"/>
              <a:t>为中心，主要讲述密教的基本教义各种仪轨的修行，和供养的方法。</a:t>
            </a:r>
            <a:endParaRPr lang="en-US" altLang="zh-TW" dirty="0" smtClean="0"/>
          </a:p>
          <a:p>
            <a:endParaRPr lang="en-US" altLang="zh-TW" dirty="0"/>
          </a:p>
          <a:p>
            <a:r>
              <a:rPr lang="zh-TW" altLang="en-US" b="1" dirty="0" smtClean="0"/>
              <a:t>金刚顶经</a:t>
            </a:r>
            <a:r>
              <a:rPr lang="zh-TW" altLang="en-US" dirty="0" smtClean="0"/>
              <a:t>以</a:t>
            </a:r>
            <a:r>
              <a:rPr lang="zh-TW" altLang="en-US" dirty="0"/>
              <a:t>大日</a:t>
            </a:r>
            <a:r>
              <a:rPr lang="zh-TW" altLang="en-US" dirty="0" smtClean="0"/>
              <a:t>如为主，</a:t>
            </a:r>
            <a:r>
              <a:rPr lang="zh-TW" altLang="en-US" b="1" dirty="0" smtClean="0">
                <a:solidFill>
                  <a:srgbClr val="FF0000"/>
                </a:solidFill>
              </a:rPr>
              <a:t>宣扬五佛显五智</a:t>
            </a:r>
            <a:r>
              <a:rPr lang="zh-TW" altLang="en-US" dirty="0" smtClean="0"/>
              <a:t>。毗卢遮那佛象征五智中的「法界体性智」，又化育另外四智；东方阿閦佛象征「大圆镜智」，西方阿弥陀佛象征「妙观察智」，南方宝生佛象征「平等性智」，北方不空成就佛象征「成所作智」。 宣扬转世成智的思想</a:t>
            </a:r>
            <a:endParaRPr lang="zh-TW" altLang="en-US" dirty="0"/>
          </a:p>
        </p:txBody>
      </p:sp>
    </p:spTree>
    <p:extLst>
      <p:ext uri="{BB962C8B-B14F-4D97-AF65-F5344CB8AC3E}">
        <p14:creationId xmlns:p14="http://schemas.microsoft.com/office/powerpoint/2010/main" val="42390213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瑜珈</a:t>
            </a:r>
            <a:r>
              <a:rPr lang="zh-TW" altLang="en-US" dirty="0" smtClean="0"/>
              <a:t>部密續</a:t>
            </a:r>
            <a:r>
              <a:rPr lang="en-US" altLang="zh-TW" dirty="0"/>
              <a:t>(</a:t>
            </a:r>
            <a:r>
              <a:rPr lang="zh-TW" altLang="en-US" dirty="0"/>
              <a:t>中期密教</a:t>
            </a:r>
            <a:r>
              <a:rPr lang="en-US" altLang="zh-TW" dirty="0"/>
              <a:t>)</a:t>
            </a:r>
            <a:br>
              <a:rPr lang="en-US" altLang="zh-TW" dirty="0"/>
            </a:br>
            <a:endParaRPr lang="zh-TW" altLang="en-US" dirty="0"/>
          </a:p>
        </p:txBody>
      </p:sp>
      <p:sp>
        <p:nvSpPr>
          <p:cNvPr id="3" name="內容版面配置區 2"/>
          <p:cNvSpPr>
            <a:spLocks noGrp="1"/>
          </p:cNvSpPr>
          <p:nvPr>
            <p:ph idx="1"/>
          </p:nvPr>
        </p:nvSpPr>
        <p:spPr>
          <a:xfrm>
            <a:off x="457200" y="1196752"/>
            <a:ext cx="8229600" cy="5400600"/>
          </a:xfrm>
        </p:spPr>
        <p:txBody>
          <a:bodyPr>
            <a:normAutofit fontScale="77500" lnSpcReduction="20000"/>
          </a:bodyPr>
          <a:lstStyle/>
          <a:p>
            <a:r>
              <a:rPr lang="zh-TW" altLang="en-US" dirty="0"/>
              <a:t>瑜珈</a:t>
            </a:r>
            <a:r>
              <a:rPr lang="zh-TW" altLang="en-US" dirty="0" smtClean="0"/>
              <a:t>是</a:t>
            </a:r>
            <a:r>
              <a:rPr lang="zh-TW" altLang="en-US" dirty="0" smtClean="0">
                <a:solidFill>
                  <a:srgbClr val="FF0000"/>
                </a:solidFill>
              </a:rPr>
              <a:t>相应</a:t>
            </a:r>
            <a:r>
              <a:rPr lang="zh-TW" altLang="en-US" dirty="0" smtClean="0"/>
              <a:t>之义，即与本尊相应。修「入我我入观」，与对生本尊相应，转行者的身、口、意「三业」为本尊的「三密」，但仍有迎有送，有本尊与行者的分别。</a:t>
            </a:r>
            <a:endParaRPr lang="en-US" altLang="zh-TW" dirty="0" smtClean="0"/>
          </a:p>
          <a:p>
            <a:endParaRPr lang="zh-TW" altLang="en-US" dirty="0"/>
          </a:p>
          <a:p>
            <a:r>
              <a:rPr lang="zh-TW" altLang="en-US" dirty="0" smtClean="0"/>
              <a:t>着重于内在禅修。</a:t>
            </a:r>
            <a:endParaRPr lang="en-US" altLang="zh-TW" dirty="0" smtClean="0"/>
          </a:p>
          <a:p>
            <a:endParaRPr lang="zh-TW" altLang="en-US" dirty="0"/>
          </a:p>
          <a:p>
            <a:r>
              <a:rPr lang="zh-TW" altLang="en-US" dirty="0" smtClean="0"/>
              <a:t>瑜珈部将密续分为两大部</a:t>
            </a:r>
            <a:r>
              <a:rPr lang="en-US" altLang="zh-TW" dirty="0" smtClean="0"/>
              <a:t>︰</a:t>
            </a:r>
            <a:r>
              <a:rPr lang="zh-TW" altLang="en-US" b="1" dirty="0"/>
              <a:t>胎藏界</a:t>
            </a:r>
            <a:r>
              <a:rPr lang="zh-TW" altLang="en-US" dirty="0" smtClean="0"/>
              <a:t>、</a:t>
            </a:r>
            <a:r>
              <a:rPr lang="zh-TW" altLang="en-US" b="1" dirty="0" smtClean="0"/>
              <a:t>金刚界</a:t>
            </a:r>
            <a:r>
              <a:rPr lang="zh-TW" altLang="en-US" dirty="0" smtClean="0"/>
              <a:t>。是标志大日如来「</a:t>
            </a:r>
            <a:r>
              <a:rPr lang="zh-TW" altLang="en-US" b="1" dirty="0" smtClean="0">
                <a:solidFill>
                  <a:srgbClr val="FF0000"/>
                </a:solidFill>
              </a:rPr>
              <a:t>理</a:t>
            </a:r>
            <a:r>
              <a:rPr lang="zh-TW" altLang="en-US" dirty="0" smtClean="0"/>
              <a:t>」、「</a:t>
            </a:r>
            <a:r>
              <a:rPr lang="zh-TW" altLang="en-US" b="1" dirty="0" smtClean="0">
                <a:solidFill>
                  <a:srgbClr val="FF0000"/>
                </a:solidFill>
              </a:rPr>
              <a:t>智</a:t>
            </a:r>
            <a:r>
              <a:rPr lang="zh-TW" altLang="en-US" dirty="0" smtClean="0"/>
              <a:t>」二德的法门。</a:t>
            </a:r>
            <a:endParaRPr lang="en-US" altLang="zh-TW" dirty="0" smtClean="0"/>
          </a:p>
          <a:p>
            <a:endParaRPr lang="en-US" altLang="zh-TW" dirty="0"/>
          </a:p>
          <a:p>
            <a:r>
              <a:rPr lang="zh-TW" altLang="en-US" dirty="0"/>
              <a:t>胎</a:t>
            </a:r>
            <a:r>
              <a:rPr lang="zh-TW" altLang="en-US" dirty="0" smtClean="0"/>
              <a:t>藏界代表生命在母胎内孕育成长，与生俱有的本质，自己本来佛性里有的谓之胎藏界。而由自己修出来的智慧过程谓之金刚界。</a:t>
            </a:r>
            <a:endParaRPr lang="en-US" altLang="zh-TW" dirty="0" smtClean="0"/>
          </a:p>
          <a:p>
            <a:endParaRPr lang="zh-TW" altLang="en-US" dirty="0"/>
          </a:p>
          <a:p>
            <a:r>
              <a:rPr lang="zh-TW" altLang="en-US" dirty="0" smtClean="0"/>
              <a:t>瑜珈也是相联合的意思。瑜珈部就是把胎藏界（本有）与金刚界（自修）两个相合起来。</a:t>
            </a:r>
            <a:endParaRPr lang="zh-TW" altLang="en-US" dirty="0"/>
          </a:p>
        </p:txBody>
      </p:sp>
    </p:spTree>
    <p:extLst>
      <p:ext uri="{BB962C8B-B14F-4D97-AF65-F5344CB8AC3E}">
        <p14:creationId xmlns:p14="http://schemas.microsoft.com/office/powerpoint/2010/main" val="9967549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688"/>
            <a:ext cx="8229600" cy="5505475"/>
          </a:xfrm>
        </p:spPr>
        <p:txBody>
          <a:bodyPr>
            <a:normAutofit fontScale="92500" lnSpcReduction="10000"/>
          </a:bodyPr>
          <a:lstStyle/>
          <a:p>
            <a:r>
              <a:rPr lang="zh-TW" altLang="en-US" dirty="0"/>
              <a:t>印度來唐的三藏法師善</a:t>
            </a:r>
            <a:r>
              <a:rPr lang="zh-TW" altLang="en-US" dirty="0" smtClean="0"/>
              <a:t>無畏，翻譯</a:t>
            </a:r>
            <a:r>
              <a:rPr lang="zh-TW" altLang="en-US" dirty="0"/>
              <a:t>了密教聖典</a:t>
            </a:r>
            <a:r>
              <a:rPr lang="en-US" altLang="zh-TW" dirty="0"/>
              <a:t>《</a:t>
            </a:r>
            <a:r>
              <a:rPr lang="zh-TW" altLang="en-US" dirty="0"/>
              <a:t>大毘盧遮那成佛神變加持經</a:t>
            </a:r>
            <a:r>
              <a:rPr lang="en-US" altLang="zh-TW" dirty="0"/>
              <a:t>》</a:t>
            </a:r>
            <a:r>
              <a:rPr lang="zh-TW" altLang="en-US" dirty="0"/>
              <a:t>，簡稱</a:t>
            </a:r>
            <a:r>
              <a:rPr lang="en-US" altLang="zh-TW" dirty="0"/>
              <a:t>《</a:t>
            </a:r>
            <a:r>
              <a:rPr lang="zh-TW" altLang="en-US" dirty="0"/>
              <a:t>大日經</a:t>
            </a:r>
            <a:r>
              <a:rPr lang="en-US" altLang="zh-TW" dirty="0"/>
              <a:t>》</a:t>
            </a:r>
            <a:r>
              <a:rPr lang="zh-TW" altLang="en-US" dirty="0"/>
              <a:t>，共七卷三十一品，闡述密法的修行理論、次第及宗旨 ── </a:t>
            </a:r>
            <a:r>
              <a:rPr lang="zh-TW" altLang="en-US" b="1" dirty="0">
                <a:solidFill>
                  <a:srgbClr val="FF0000"/>
                </a:solidFill>
              </a:rPr>
              <a:t>「菩提心為因，大悲為根本，方便為究竟」</a:t>
            </a:r>
            <a:r>
              <a:rPr lang="zh-TW" altLang="en-US" b="1" dirty="0" smtClean="0">
                <a:solidFill>
                  <a:srgbClr val="FF0000"/>
                </a:solidFill>
              </a:rPr>
              <a:t>。</a:t>
            </a:r>
            <a:endParaRPr lang="en-US" altLang="zh-TW" b="1" dirty="0" smtClean="0">
              <a:solidFill>
                <a:srgbClr val="FF0000"/>
              </a:solidFill>
            </a:endParaRPr>
          </a:p>
          <a:p>
            <a:endParaRPr lang="en-US" altLang="zh-TW" dirty="0"/>
          </a:p>
          <a:p>
            <a:r>
              <a:rPr lang="zh-TW" altLang="en-US" dirty="0" smtClean="0"/>
              <a:t>後 </a:t>
            </a:r>
            <a:r>
              <a:rPr lang="zh-TW" altLang="en-US" dirty="0"/>
              <a:t>惠果由</a:t>
            </a:r>
            <a:r>
              <a:rPr lang="en-US" altLang="zh-TW" dirty="0"/>
              <a:t>《</a:t>
            </a:r>
            <a:r>
              <a:rPr lang="zh-TW" altLang="en-US" dirty="0"/>
              <a:t>大日經</a:t>
            </a:r>
            <a:r>
              <a:rPr lang="en-US" altLang="zh-TW" dirty="0"/>
              <a:t>》</a:t>
            </a:r>
            <a:r>
              <a:rPr lang="zh-TW" altLang="en-US" dirty="0"/>
              <a:t>圖，畫出</a:t>
            </a:r>
            <a:r>
              <a:rPr lang="zh-TW" altLang="en-US" b="1" dirty="0">
                <a:solidFill>
                  <a:srgbClr val="FF0000"/>
                </a:solidFill>
              </a:rPr>
              <a:t>胎藏界曼荼羅</a:t>
            </a:r>
            <a:r>
              <a:rPr lang="zh-TW" altLang="en-US" dirty="0"/>
              <a:t>，一種立體圖像的表達方式，於中諸尊表示真實生命性德的存在狀態，這些都是我們本具胎藏的，但大多數還未開發兌現，必需經過長時的修行把它們全部兌現出來，最後成「毘盧遮那佛」。</a:t>
            </a:r>
          </a:p>
        </p:txBody>
      </p:sp>
    </p:spTree>
    <p:extLst>
      <p:ext uri="{BB962C8B-B14F-4D97-AF65-F5344CB8AC3E}">
        <p14:creationId xmlns:p14="http://schemas.microsoft.com/office/powerpoint/2010/main" val="38671207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胎</a:t>
            </a:r>
            <a:r>
              <a:rPr lang="zh-TW" altLang="en-US" dirty="0"/>
              <a:t>藏界曼荼罗</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340768"/>
            <a:ext cx="7488832" cy="4896544"/>
          </a:xfrm>
        </p:spPr>
      </p:pic>
    </p:spTree>
    <p:extLst>
      <p:ext uri="{BB962C8B-B14F-4D97-AF65-F5344CB8AC3E}">
        <p14:creationId xmlns:p14="http://schemas.microsoft.com/office/powerpoint/2010/main" val="11244518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8229600" cy="2376264"/>
          </a:xfrm>
        </p:spPr>
        <p:txBody>
          <a:bodyPr>
            <a:normAutofit/>
          </a:bodyPr>
          <a:lstStyle/>
          <a:p>
            <a:pPr algn="l"/>
            <a:r>
              <a:rPr lang="zh-TW" altLang="en-US" sz="2800" dirty="0" smtClean="0"/>
              <a:t>中台八叶院，</a:t>
            </a:r>
            <a:r>
              <a:rPr lang="zh-CN" altLang="en-US" sz="2800" dirty="0" smtClean="0"/>
              <a:t>八</a:t>
            </a:r>
            <a:r>
              <a:rPr lang="zh-CN" altLang="en-US" sz="2800" dirty="0"/>
              <a:t>瓣莲华，华上画九尊佛菩萨像。所谓八叶，即指八瓣心莲，表示肉团心。谓凡夫的肉团心状如合莲花，行者若一心观此心莲华，则八叶开敷九尊现其上。</a:t>
            </a:r>
            <a:endParaRPr lang="zh-TW" altLang="en-US" sz="2800" dirty="0"/>
          </a:p>
        </p:txBody>
      </p:sp>
      <p:pic>
        <p:nvPicPr>
          <p:cNvPr id="4" name="內容版面配置區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2276872"/>
            <a:ext cx="3456384" cy="4259928"/>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2780928"/>
            <a:ext cx="3380184" cy="3528392"/>
          </a:xfrm>
        </p:spPr>
      </p:pic>
    </p:spTree>
    <p:extLst>
      <p:ext uri="{BB962C8B-B14F-4D97-AF65-F5344CB8AC3E}">
        <p14:creationId xmlns:p14="http://schemas.microsoft.com/office/powerpoint/2010/main" val="10231019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836712"/>
            <a:ext cx="5832647" cy="5289451"/>
          </a:xfrm>
        </p:spPr>
      </p:pic>
    </p:spTree>
    <p:extLst>
      <p:ext uri="{BB962C8B-B14F-4D97-AF65-F5344CB8AC3E}">
        <p14:creationId xmlns:p14="http://schemas.microsoft.com/office/powerpoint/2010/main" val="33500984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胎藏界金剛界曼</a:t>
            </a:r>
            <a:r>
              <a:rPr lang="zh-TW" altLang="en-US" dirty="0"/>
              <a:t>荼罗</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600200"/>
            <a:ext cx="6840760" cy="4637112"/>
          </a:xfrm>
        </p:spPr>
      </p:pic>
    </p:spTree>
    <p:extLst>
      <p:ext uri="{BB962C8B-B14F-4D97-AF65-F5344CB8AC3E}">
        <p14:creationId xmlns:p14="http://schemas.microsoft.com/office/powerpoint/2010/main" val="1385050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无上瑜珈部密续</a:t>
            </a:r>
            <a:r>
              <a:rPr lang="en-US" altLang="zh-TW" dirty="0" smtClean="0"/>
              <a:t>(</a:t>
            </a:r>
            <a:r>
              <a:rPr lang="zh-TW" altLang="en-US" dirty="0" smtClean="0"/>
              <a:t>晚期密教</a:t>
            </a:r>
            <a:r>
              <a:rPr lang="en-US" altLang="zh-TW" dirty="0" smtClean="0"/>
              <a:t>)</a:t>
            </a:r>
            <a:endParaRPr lang="zh-TW" altLang="en-US" dirty="0"/>
          </a:p>
        </p:txBody>
      </p:sp>
      <p:sp>
        <p:nvSpPr>
          <p:cNvPr id="3" name="內容版面配置區 2"/>
          <p:cNvSpPr>
            <a:spLocks noGrp="1"/>
          </p:cNvSpPr>
          <p:nvPr>
            <p:ph idx="1"/>
          </p:nvPr>
        </p:nvSpPr>
        <p:spPr>
          <a:xfrm>
            <a:off x="457200" y="1600200"/>
            <a:ext cx="8229600" cy="5069160"/>
          </a:xfrm>
        </p:spPr>
        <p:txBody>
          <a:bodyPr>
            <a:normAutofit fontScale="92500" lnSpcReduction="20000"/>
          </a:bodyPr>
          <a:lstStyle/>
          <a:p>
            <a:r>
              <a:rPr lang="zh-TW" altLang="en-US" dirty="0" smtClean="0"/>
              <a:t>瑜珈是指相联合，无上瑜珈就是几重的瑜珈。是</a:t>
            </a:r>
            <a:r>
              <a:rPr lang="zh-TW" altLang="en-US" b="1" dirty="0" smtClean="0">
                <a:solidFill>
                  <a:srgbClr val="FF0000"/>
                </a:solidFill>
              </a:rPr>
              <a:t>金刚乘最高的密法</a:t>
            </a:r>
            <a:r>
              <a:rPr lang="zh-TW" altLang="en-US" dirty="0" smtClean="0"/>
              <a:t>。同时传入了西藏。</a:t>
            </a:r>
            <a:endParaRPr lang="en-US" altLang="zh-TW" dirty="0" smtClean="0"/>
          </a:p>
          <a:p>
            <a:endParaRPr lang="zh-TW" altLang="en-US" dirty="0"/>
          </a:p>
          <a:p>
            <a:r>
              <a:rPr lang="zh-TW" altLang="en-US" dirty="0" smtClean="0"/>
              <a:t>依生、圆二次第之修持方法：「生起次第」是主修本尊，观想自身变成本尊身；「圆满次第」是主修气、脉、明点。</a:t>
            </a:r>
            <a:endParaRPr lang="en-US" altLang="zh-TW" dirty="0" smtClean="0"/>
          </a:p>
          <a:p>
            <a:endParaRPr lang="zh-TW" altLang="en-US" dirty="0"/>
          </a:p>
          <a:p>
            <a:r>
              <a:rPr lang="zh-TW" altLang="en-US" dirty="0" smtClean="0"/>
              <a:t>从无上瑜珈部初灌起，行者才自成本尊。</a:t>
            </a:r>
          </a:p>
          <a:p>
            <a:r>
              <a:rPr lang="zh-TW" altLang="en-US" dirty="0" smtClean="0"/>
              <a:t>强调「乐空双运」，象征方便与智慧不二。</a:t>
            </a:r>
          </a:p>
          <a:p>
            <a:r>
              <a:rPr lang="zh-TW" altLang="en-US" dirty="0" smtClean="0"/>
              <a:t>各派皆具有其最上乘的教法，如红教之「大圆满」、白教之「大手印」等。 </a:t>
            </a:r>
            <a:endParaRPr lang="zh-TW" altLang="en-US" dirty="0"/>
          </a:p>
        </p:txBody>
      </p:sp>
    </p:spTree>
    <p:extLst>
      <p:ext uri="{BB962C8B-B14F-4D97-AF65-F5344CB8AC3E}">
        <p14:creationId xmlns:p14="http://schemas.microsoft.com/office/powerpoint/2010/main" val="3222342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2510</TotalTime>
  <Words>10453</Words>
  <Application>Microsoft Office PowerPoint</Application>
  <PresentationFormat>如螢幕大小 (4:3)</PresentationFormat>
  <Paragraphs>418</Paragraphs>
  <Slides>103</Slides>
  <Notes>0</Notes>
  <HiddenSlides>0</HiddenSlides>
  <MMClips>0</MMClips>
  <ScaleCrop>false</ScaleCrop>
  <HeadingPairs>
    <vt:vector size="4" baseType="variant">
      <vt:variant>
        <vt:lpstr>佈景主題</vt:lpstr>
      </vt:variant>
      <vt:variant>
        <vt:i4>1</vt:i4>
      </vt:variant>
      <vt:variant>
        <vt:lpstr>投影片標題</vt:lpstr>
      </vt:variant>
      <vt:variant>
        <vt:i4>103</vt:i4>
      </vt:variant>
    </vt:vector>
  </HeadingPairs>
  <TitlesOfParts>
    <vt:vector size="104" baseType="lpstr">
      <vt:lpstr>龍騰四海</vt:lpstr>
      <vt:lpstr>佛學課程:佛教三乘  小乘、大乘、金剛乘</vt:lpstr>
      <vt:lpstr>祈请金刚上师带安来 顶礼金刚上师带安来 皈依金刚上师带安来 </vt:lpstr>
      <vt:lpstr>佛教起源</vt:lpstr>
      <vt:lpstr>三乘特色</vt:lpstr>
      <vt:lpstr>PowerPoint 簡報</vt:lpstr>
      <vt:lpstr>世間法~人天乘</vt:lpstr>
      <vt:lpstr>出世間法從解脫苦難為出發點，有聲聞道、獨覺道、菩薩道三大教法。 </vt:lpstr>
      <vt:lpstr>PowerPoint 簡報</vt:lpstr>
      <vt:lpstr>時間概念上的劃分</vt:lpstr>
      <vt:lpstr>PowerPoint 簡報</vt:lpstr>
      <vt:lpstr>PowerPoint 簡報</vt:lpstr>
      <vt:lpstr>PowerPoint 簡報</vt:lpstr>
      <vt:lpstr>PowerPoint 簡報</vt:lpstr>
      <vt:lpstr>PowerPoint 簡報</vt:lpstr>
      <vt:lpstr>原始佛教的基本教义</vt:lpstr>
      <vt:lpstr>PowerPoint 簡報</vt:lpstr>
      <vt:lpstr>小乘代表性人物</vt:lpstr>
      <vt:lpstr>PowerPoint 簡報</vt:lpstr>
      <vt:lpstr>PowerPoint 簡報</vt:lpstr>
      <vt:lpstr>南傳佛教主要傳佈地區</vt:lpstr>
      <vt:lpstr>PowerPoint 簡報</vt:lpstr>
      <vt:lpstr>大乘佛教</vt:lpstr>
      <vt:lpstr>PowerPoint 簡報</vt:lpstr>
      <vt:lpstr>PowerPoint 簡報</vt:lpstr>
      <vt:lpstr>PowerPoint 簡報</vt:lpstr>
      <vt:lpstr>PowerPoint 簡報</vt:lpstr>
      <vt:lpstr>大乘代表性人物</vt:lpstr>
      <vt:lpstr>PowerPoint 簡報</vt:lpstr>
      <vt:lpstr>大乘菩萨修行的五十二個階位次第</vt:lpstr>
      <vt:lpstr>PowerPoint 簡報</vt:lpstr>
      <vt:lpstr>PowerPoint 簡報</vt:lpstr>
      <vt:lpstr>菩薩十地</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秘密大乘佛教 金剛乘</vt:lpstr>
      <vt:lpstr>PowerPoint 簡報</vt:lpstr>
      <vt:lpstr>PowerPoint 簡報</vt:lpstr>
      <vt:lpstr>由顯到密博大精深 </vt:lpstr>
      <vt:lpstr>佛陀遍知正覺，為利益不同根器的眾生，能以不同化現，開顯無量方便法門。  </vt:lpstr>
      <vt:lpstr>PowerPoint 簡報</vt:lpstr>
      <vt:lpstr>密教與顯教之差別</vt:lpstr>
      <vt:lpstr>PowerPoint 簡報</vt:lpstr>
      <vt:lpstr>PowerPoint 簡報</vt:lpstr>
      <vt:lpstr>PowerPoint 簡報</vt:lpstr>
      <vt:lpstr>PowerPoint 簡報</vt:lpstr>
      <vt:lpstr>PowerPoint 簡報</vt:lpstr>
      <vt:lpstr>密宗傳承</vt:lpstr>
      <vt:lpstr>PowerPoint 簡報</vt:lpstr>
      <vt:lpstr>PowerPoint 簡報</vt:lpstr>
      <vt:lpstr>密教的发展</vt:lpstr>
      <vt:lpstr>PowerPoint 簡報</vt:lpstr>
      <vt:lpstr>PowerPoint 簡報</vt:lpstr>
      <vt:lpstr>九乘次第</vt:lpstr>
      <vt:lpstr>PowerPoint 簡報</vt:lpstr>
      <vt:lpstr>PowerPoint 簡報</vt:lpstr>
      <vt:lpstr>PowerPoint 簡報</vt:lpstr>
      <vt:lpstr>金剛乘</vt:lpstr>
      <vt:lpstr>PowerPoint 簡報</vt:lpstr>
      <vt:lpstr>PowerPoint 簡報</vt:lpstr>
      <vt:lpstr>PowerPoint 簡報</vt:lpstr>
      <vt:lpstr>金刚乘的各种称呼</vt:lpstr>
      <vt:lpstr>PowerPoint 簡報</vt:lpstr>
      <vt:lpstr>PowerPoint 簡報</vt:lpstr>
      <vt:lpstr>PowerPoint 簡報</vt:lpstr>
      <vt:lpstr>PowerPoint 簡報</vt:lpstr>
      <vt:lpstr>PowerPoint 簡報</vt:lpstr>
      <vt:lpstr>PowerPoint 簡報</vt:lpstr>
      <vt:lpstr>显密并重的修学次第</vt:lpstr>
      <vt:lpstr>金剛乘自身體系貫通了「小乘」、「大乘顯教和密宗」，也包含了原始「禪宗」</vt:lpstr>
      <vt:lpstr>PowerPoint 簡報</vt:lpstr>
      <vt:lpstr>PowerPoint 簡報</vt:lpstr>
      <vt:lpstr>金剛乘特質</vt:lpstr>
      <vt:lpstr>即身成佛</vt:lpstr>
      <vt:lpstr>PowerPoint 簡報</vt:lpstr>
      <vt:lpstr>甚么是密续</vt:lpstr>
      <vt:lpstr>PowerPoint 簡報</vt:lpstr>
      <vt:lpstr>PowerPoint 簡報</vt:lpstr>
      <vt:lpstr>PowerPoint 簡報</vt:lpstr>
      <vt:lpstr>PowerPoint 簡報</vt:lpstr>
      <vt:lpstr>事部密續(初期密教)</vt:lpstr>
      <vt:lpstr>行部密续(中期密教) </vt:lpstr>
      <vt:lpstr>PowerPoint 簡報</vt:lpstr>
      <vt:lpstr>瑜珈部密續(中期密教) </vt:lpstr>
      <vt:lpstr>PowerPoint 簡報</vt:lpstr>
      <vt:lpstr>胎藏界曼荼罗</vt:lpstr>
      <vt:lpstr>中台八叶院，八瓣莲华，华上画九尊佛菩萨像。所谓八叶，即指八瓣心莲，表示肉团心。谓凡夫的肉团心状如合莲花，行者若一心观此心莲华，则八叶开敷九尊现其上。</vt:lpstr>
      <vt:lpstr>PowerPoint 簡報</vt:lpstr>
      <vt:lpstr>胎藏界金剛界曼荼罗</vt:lpstr>
      <vt:lpstr>无上瑜珈部密续(晚期密教)</vt:lpstr>
      <vt:lpstr>PowerPoint 簡報</vt:lpstr>
      <vt:lpstr>PowerPoint 簡報</vt:lpstr>
      <vt:lpstr>PowerPoint 簡報</vt:lpstr>
      <vt:lpstr>迴向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第八部分 五乘佛法</dc:title>
  <dc:creator>yaofuhome</dc:creator>
  <cp:lastModifiedBy>nancyhome</cp:lastModifiedBy>
  <cp:revision>233</cp:revision>
  <dcterms:created xsi:type="dcterms:W3CDTF">2018-03-22T04:52:01Z</dcterms:created>
  <dcterms:modified xsi:type="dcterms:W3CDTF">2018-07-21T04:51:04Z</dcterms:modified>
</cp:coreProperties>
</file>